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713" r:id="rId2"/>
  </p:sldMasterIdLst>
  <p:notesMasterIdLst>
    <p:notesMasterId r:id="rId16"/>
  </p:notesMasterIdLst>
  <p:sldIdLst>
    <p:sldId id="256" r:id="rId3"/>
    <p:sldId id="347" r:id="rId4"/>
    <p:sldId id="348" r:id="rId5"/>
    <p:sldId id="349" r:id="rId6"/>
    <p:sldId id="350" r:id="rId7"/>
    <p:sldId id="395" r:id="rId8"/>
    <p:sldId id="351" r:id="rId9"/>
    <p:sldId id="352" r:id="rId10"/>
    <p:sldId id="408" r:id="rId11"/>
    <p:sldId id="409" r:id="rId12"/>
    <p:sldId id="410" r:id="rId13"/>
    <p:sldId id="407" r:id="rId14"/>
    <p:sldId id="376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7" roundtripDataSignature="AMtx7mgbNaFXSBkrRu53Qq399pOKaLnS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FEFFA"/>
    <a:srgbClr val="F4BA37"/>
    <a:srgbClr val="FFE9B3"/>
    <a:srgbClr val="EDF8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/>
    <p:restoredTop sz="87658"/>
  </p:normalViewPr>
  <p:slideViewPr>
    <p:cSldViewPr snapToGrid="0" snapToObjects="1">
      <p:cViewPr varScale="1">
        <p:scale>
          <a:sx n="90" d="100"/>
          <a:sy n="90" d="100"/>
        </p:scale>
        <p:origin x="19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149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148" Type="http://schemas.openxmlformats.org/officeDocument/2006/relationships/presProps" Target="presProps.xml"/><Relationship Id="rId15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147" Type="http://customschemas.google.com/relationships/presentationmetadata" Target="metadata"/><Relationship Id="rId8" Type="http://schemas.openxmlformats.org/officeDocument/2006/relationships/slide" Target="slides/slide6.xml"/><Relationship Id="rId15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99" name="Google Shape;4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gdba768230e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11" name="Google Shape;1811;gdba768230e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113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dba768230e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0" name="Google Shape;1850;gdba768230e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55609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75" name="Google Shape;197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6" name="Google Shape;169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highlight>
                <a:srgbClr val="FFC000"/>
              </a:highlight>
            </a:endParaRPr>
          </a:p>
        </p:txBody>
      </p:sp>
      <p:sp>
        <p:nvSpPr>
          <p:cNvPr id="1723" name="Google Shape;172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gdba768230e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1738" name="Google Shape;1738;gdba768230e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gdba768230e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52" name="Google Shape;1752;gdba768230e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9" name="Google Shape;1849;gdba768230e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0" name="Google Shape;1850;gdba768230e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19172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gd37512fcbf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1765" name="Google Shape;1765;gd37512fcbf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dba768230e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52244"/>
              </a:buClr>
              <a:buSzPts val="1100"/>
              <a:buFont typeface="Arial"/>
              <a:buNone/>
            </a:pPr>
            <a:endParaRPr dirty="0">
              <a:highlight>
                <a:srgbClr val="FFFF00"/>
              </a:highlight>
            </a:endParaRPr>
          </a:p>
        </p:txBody>
      </p:sp>
      <p:sp>
        <p:nvSpPr>
          <p:cNvPr id="1778" name="Google Shape;1778;gdba768230e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dba768230e_0_4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96" name="Google Shape;1796;gdba768230e_0_4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5980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8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9" name="Google Shape;429;p49"/>
          <p:cNvSpPr txBox="1">
            <a:spLocks noGrp="1"/>
          </p:cNvSpPr>
          <p:nvPr>
            <p:ph type="body" idx="1"/>
          </p:nvPr>
        </p:nvSpPr>
        <p:spPr>
          <a:xfrm>
            <a:off x="254000" y="1209040"/>
            <a:ext cx="8625840" cy="4561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4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4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4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0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7569200" cy="8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50"/>
          <p:cNvSpPr txBox="1">
            <a:spLocks noGrp="1"/>
          </p:cNvSpPr>
          <p:nvPr>
            <p:ph type="body" idx="1"/>
          </p:nvPr>
        </p:nvSpPr>
        <p:spPr>
          <a:xfrm>
            <a:off x="254000" y="1209040"/>
            <a:ext cx="7569200" cy="4561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5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5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5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86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86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42" name="Google Shape;442;p8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3" name="Google Shape;443;p8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4" name="Google Shape;444;p8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87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87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2000"/>
              <a:buNone/>
              <a:defRPr sz="2000">
                <a:solidFill>
                  <a:srgbClr val="8A8A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800"/>
              <a:buNone/>
              <a:defRPr sz="1800">
                <a:solidFill>
                  <a:srgbClr val="8A8A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9pPr>
          </a:lstStyle>
          <a:p>
            <a:endParaRPr/>
          </a:p>
        </p:txBody>
      </p:sp>
      <p:sp>
        <p:nvSpPr>
          <p:cNvPr id="448" name="Google Shape;448;p8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8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8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8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88"/>
          <p:cNvSpPr txBox="1">
            <a:spLocks noGrp="1"/>
          </p:cNvSpPr>
          <p:nvPr>
            <p:ph type="body" idx="1"/>
          </p:nvPr>
        </p:nvSpPr>
        <p:spPr>
          <a:xfrm>
            <a:off x="254000" y="1239521"/>
            <a:ext cx="4074160" cy="448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88"/>
          <p:cNvSpPr txBox="1">
            <a:spLocks noGrp="1"/>
          </p:cNvSpPr>
          <p:nvPr>
            <p:ph type="body" idx="2"/>
          </p:nvPr>
        </p:nvSpPr>
        <p:spPr>
          <a:xfrm>
            <a:off x="4572000" y="1239521"/>
            <a:ext cx="4318000" cy="448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5" name="Google Shape;455;p8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6" name="Google Shape;456;p8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8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9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89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1" name="Google Shape;461;p89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03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2" name="Google Shape;462;p89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3" name="Google Shape;463;p89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03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8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8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6" name="Google Shape;466;p8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90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9" name="Google Shape;469;p90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0" name="Google Shape;470;p90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91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3" name="Google Shape;473;p91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474" name="Google Shape;474;p91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5" name="Google Shape;475;p91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6" name="Google Shape;476;p91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7" name="Google Shape;477;p91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92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0" name="Google Shape;480;p92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1" name="Google Shape;481;p92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2" name="Google Shape;482;p9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9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4" name="Google Shape;484;p9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2"/>
          <p:cNvSpPr txBox="1"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2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52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2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93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7" name="Google Shape;487;p93"/>
          <p:cNvSpPr txBox="1">
            <a:spLocks noGrp="1"/>
          </p:cNvSpPr>
          <p:nvPr>
            <p:ph type="body" idx="1"/>
          </p:nvPr>
        </p:nvSpPr>
        <p:spPr>
          <a:xfrm rot="5400000">
            <a:off x="2634932" y="-180658"/>
            <a:ext cx="3874135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8" name="Google Shape;488;p9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9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0" name="Google Shape;490;p9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4"/>
          <p:cNvSpPr txBox="1">
            <a:spLocks noGrp="1"/>
          </p:cNvSpPr>
          <p:nvPr>
            <p:ph type="title"/>
          </p:nvPr>
        </p:nvSpPr>
        <p:spPr>
          <a:xfrm rot="5400000">
            <a:off x="4867275" y="2041525"/>
            <a:ext cx="5324475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94"/>
          <p:cNvSpPr txBox="1">
            <a:spLocks noGrp="1"/>
          </p:cNvSpPr>
          <p:nvPr>
            <p:ph type="body" idx="1"/>
          </p:nvPr>
        </p:nvSpPr>
        <p:spPr>
          <a:xfrm rot="5400000">
            <a:off x="866775" y="127000"/>
            <a:ext cx="532447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4" name="Google Shape;494;p9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9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9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3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3"/>
          <p:cNvSpPr txBox="1">
            <a:spLocks noGrp="1"/>
          </p:cNvSpPr>
          <p:nvPr>
            <p:ph type="body" idx="1"/>
          </p:nvPr>
        </p:nvSpPr>
        <p:spPr>
          <a:xfrm>
            <a:off x="623888" y="4589465"/>
            <a:ext cx="7886700" cy="11814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2000"/>
              <a:buNone/>
              <a:defRPr sz="2000">
                <a:solidFill>
                  <a:srgbClr val="8A8A9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800"/>
              <a:buNone/>
              <a:defRPr sz="1800">
                <a:solidFill>
                  <a:srgbClr val="8A8A9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3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4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4"/>
          <p:cNvSpPr txBox="1">
            <a:spLocks noGrp="1"/>
          </p:cNvSpPr>
          <p:nvPr>
            <p:ph type="body" idx="1"/>
          </p:nvPr>
        </p:nvSpPr>
        <p:spPr>
          <a:xfrm>
            <a:off x="254000" y="1239521"/>
            <a:ext cx="4074160" cy="448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54"/>
          <p:cNvSpPr txBox="1">
            <a:spLocks noGrp="1"/>
          </p:cNvSpPr>
          <p:nvPr>
            <p:ph type="body" idx="2"/>
          </p:nvPr>
        </p:nvSpPr>
        <p:spPr>
          <a:xfrm>
            <a:off x="4572000" y="1239521"/>
            <a:ext cx="4318000" cy="4480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4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4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5"/>
          <p:cNvSpPr txBox="1"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5"/>
          <p:cNvSpPr txBox="1"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55"/>
          <p:cNvSpPr txBox="1">
            <a:spLocks noGrp="1"/>
          </p:cNvSpPr>
          <p:nvPr>
            <p:ph type="body" idx="2"/>
          </p:nvPr>
        </p:nvSpPr>
        <p:spPr>
          <a:xfrm>
            <a:off x="629842" y="2505075"/>
            <a:ext cx="3868340" cy="303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55"/>
          <p:cNvSpPr txBox="1">
            <a:spLocks noGrp="1"/>
          </p:cNvSpPr>
          <p:nvPr>
            <p:ph type="body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55"/>
          <p:cNvSpPr txBox="1">
            <a:spLocks noGrp="1"/>
          </p:cNvSpPr>
          <p:nvPr>
            <p:ph type="body" idx="4"/>
          </p:nvPr>
        </p:nvSpPr>
        <p:spPr>
          <a:xfrm>
            <a:off x="4629150" y="2505075"/>
            <a:ext cx="3887391" cy="303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55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55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6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6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56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5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5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7"/>
          <p:cNvSpPr txBox="1"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57"/>
          <p:cNvSpPr>
            <a:spLocks noGrp="1"/>
          </p:cNvSpPr>
          <p:nvPr>
            <p:ph type="pic" idx="2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57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5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5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8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58"/>
          <p:cNvSpPr txBox="1">
            <a:spLocks noGrp="1"/>
          </p:cNvSpPr>
          <p:nvPr>
            <p:ph type="body" idx="1"/>
          </p:nvPr>
        </p:nvSpPr>
        <p:spPr>
          <a:xfrm rot="5400000">
            <a:off x="2634932" y="-180658"/>
            <a:ext cx="3874135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58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8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9"/>
          <p:cNvSpPr txBox="1">
            <a:spLocks noGrp="1"/>
          </p:cNvSpPr>
          <p:nvPr>
            <p:ph type="title"/>
          </p:nvPr>
        </p:nvSpPr>
        <p:spPr>
          <a:xfrm rot="5400000">
            <a:off x="4867275" y="2041525"/>
            <a:ext cx="5324475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9"/>
          <p:cNvSpPr txBox="1">
            <a:spLocks noGrp="1"/>
          </p:cNvSpPr>
          <p:nvPr>
            <p:ph type="body" idx="1"/>
          </p:nvPr>
        </p:nvSpPr>
        <p:spPr>
          <a:xfrm rot="5400000">
            <a:off x="866775" y="127000"/>
            <a:ext cx="5324475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59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9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6"/>
          <p:cNvSpPr txBox="1">
            <a:spLocks noGrp="1"/>
          </p:cNvSpPr>
          <p:nvPr>
            <p:ph type="body" idx="1"/>
          </p:nvPr>
        </p:nvSpPr>
        <p:spPr>
          <a:xfrm>
            <a:off x="254000" y="1219201"/>
            <a:ext cx="8625840" cy="458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6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6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7" name="Google Shape;417;p47"/>
          <p:cNvSpPr txBox="1">
            <a:spLocks noGrp="1"/>
          </p:cNvSpPr>
          <p:nvPr>
            <p:ph type="body" idx="1"/>
          </p:nvPr>
        </p:nvSpPr>
        <p:spPr>
          <a:xfrm>
            <a:off x="254000" y="1219201"/>
            <a:ext cx="8625840" cy="4582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8" name="Google Shape;418;p47"/>
          <p:cNvSpPr txBox="1">
            <a:spLocks noGrp="1"/>
          </p:cNvSpPr>
          <p:nvPr>
            <p:ph type="dt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9" name="Google Shape;419;p4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0" name="Google Shape;420;p47"/>
          <p:cNvSpPr txBox="1">
            <a:spLocks noGrp="1"/>
          </p:cNvSpPr>
          <p:nvPr>
            <p:ph type="sldNum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1" name="Google Shape;421;p47"/>
          <p:cNvSpPr txBox="1"/>
          <p:nvPr/>
        </p:nvSpPr>
        <p:spPr>
          <a:xfrm>
            <a:off x="4572000" y="6344082"/>
            <a:ext cx="4428302" cy="351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 – Getting Started with Open Research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45.png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8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1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3076" b="11539"/>
          <a:stretch/>
        </p:blipFill>
        <p:spPr>
          <a:xfrm>
            <a:off x="2150534" y="0"/>
            <a:ext cx="6993466" cy="6933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1"/>
          <p:cNvSpPr txBox="1"/>
          <p:nvPr/>
        </p:nvSpPr>
        <p:spPr>
          <a:xfrm>
            <a:off x="364243" y="1660140"/>
            <a:ext cx="3697118" cy="90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Principles &amp; Practices </a:t>
            </a:r>
            <a:br>
              <a:rPr lang="en-US" sz="2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Open Research</a:t>
            </a:r>
            <a:endParaRPr sz="2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Google Shape;504;p1"/>
          <p:cNvSpPr txBox="1"/>
          <p:nvPr/>
        </p:nvSpPr>
        <p:spPr>
          <a:xfrm>
            <a:off x="364243" y="2450863"/>
            <a:ext cx="4465334" cy="12604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online module for undergraduate and  Masters students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dba768230e_0_419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</a:rPr>
              <a:t>Getting Started with Open Research: Twitter Accounts to Follow</a:t>
            </a:r>
            <a:endParaRPr sz="2400" b="1">
              <a:solidFill>
                <a:srgbClr val="000000"/>
              </a:solidFill>
            </a:endParaRPr>
          </a:p>
        </p:txBody>
      </p:sp>
      <p:grpSp>
        <p:nvGrpSpPr>
          <p:cNvPr id="1814" name="Google Shape;1814;gdba768230e_0_419"/>
          <p:cNvGrpSpPr/>
          <p:nvPr/>
        </p:nvGrpSpPr>
        <p:grpSpPr>
          <a:xfrm>
            <a:off x="1878609" y="4250975"/>
            <a:ext cx="5376606" cy="1277899"/>
            <a:chOff x="-1396815" y="4017659"/>
            <a:chExt cx="5602966" cy="1358022"/>
          </a:xfrm>
        </p:grpSpPr>
        <p:pic>
          <p:nvPicPr>
            <p:cNvPr id="1815" name="Google Shape;1815;gdba768230e_0_41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49713" y="4036564"/>
              <a:ext cx="1224235" cy="13202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6" name="Google Shape;1816;gdba768230e_0_419"/>
            <p:cNvPicPr preferRelativeResize="0"/>
            <p:nvPr/>
          </p:nvPicPr>
          <p:blipFill rotWithShape="1">
            <a:blip r:embed="rId4">
              <a:alphaModFix/>
            </a:blip>
            <a:srcRect t="39154"/>
            <a:stretch/>
          </p:blipFill>
          <p:spPr>
            <a:xfrm>
              <a:off x="-1396815" y="4036565"/>
              <a:ext cx="1396815" cy="13202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7" name="Google Shape;1817;gdba768230e_0_41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94308" y="4048507"/>
              <a:ext cx="1277198" cy="12963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8" name="Google Shape;1818;gdba768230e_0_419" descr="Screenshot 2020-11-24 at 10.35.52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098994" y="4017659"/>
              <a:ext cx="1107157" cy="135802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9" name="Google Shape;1819;gdba768230e_0_419"/>
          <p:cNvGrpSpPr/>
          <p:nvPr/>
        </p:nvGrpSpPr>
        <p:grpSpPr>
          <a:xfrm>
            <a:off x="1061589" y="1329127"/>
            <a:ext cx="7010714" cy="1517692"/>
            <a:chOff x="-1330394" y="912612"/>
            <a:chExt cx="7305871" cy="1612850"/>
          </a:xfrm>
        </p:grpSpPr>
        <p:pic>
          <p:nvPicPr>
            <p:cNvPr id="1820" name="Google Shape;1820;gdba768230e_0_419" descr="Screenshot 2020-11-24 at 10.32.59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501451" y="947320"/>
              <a:ext cx="1474026" cy="1491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1" name="Google Shape;1821;gdba768230e_0_419" descr="Screenshot 2020-11-24 at 10.36.36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638039" y="912612"/>
              <a:ext cx="1266229" cy="1612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2" name="Google Shape;1822;gdba768230e_0_419" descr="Screenshot 2020-11-24 at 10.36.46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-1330394" y="955683"/>
              <a:ext cx="1263972" cy="1526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3" name="Google Shape;1823;gdba768230e_0_419" descr="Screenshot 2020-11-24 at 10.37.52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41103" y="970883"/>
              <a:ext cx="1290088" cy="149630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4" name="Google Shape;1824;gdba768230e_0_419"/>
            <p:cNvGrpSpPr/>
            <p:nvPr/>
          </p:nvGrpSpPr>
          <p:grpSpPr>
            <a:xfrm>
              <a:off x="3022344" y="922105"/>
              <a:ext cx="1336814" cy="1593864"/>
              <a:chOff x="6549928" y="5264136"/>
              <a:chExt cx="1336814" cy="1593864"/>
            </a:xfrm>
          </p:grpSpPr>
          <p:pic>
            <p:nvPicPr>
              <p:cNvPr id="1825" name="Google Shape;1825;gdba768230e_0_419"/>
              <p:cNvPicPr preferRelativeResize="0"/>
              <p:nvPr/>
            </p:nvPicPr>
            <p:blipFill rotWithShape="1">
              <a:blip r:embed="rId11">
                <a:alphaModFix/>
              </a:blip>
              <a:srcRect t="23076" r="2580"/>
              <a:stretch/>
            </p:blipFill>
            <p:spPr>
              <a:xfrm>
                <a:off x="6549928" y="5310000"/>
                <a:ext cx="1296000" cy="1548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26" name="Google Shape;1826;gdba768230e_0_419"/>
              <p:cNvSpPr/>
              <p:nvPr/>
            </p:nvSpPr>
            <p:spPr>
              <a:xfrm>
                <a:off x="7318542" y="5264136"/>
                <a:ext cx="568200" cy="434400"/>
              </a:xfrm>
              <a:prstGeom prst="rect">
                <a:avLst/>
              </a:pr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27" name="Google Shape;1827;gdba768230e_0_419"/>
          <p:cNvGrpSpPr/>
          <p:nvPr/>
        </p:nvGrpSpPr>
        <p:grpSpPr>
          <a:xfrm>
            <a:off x="1203932" y="2909857"/>
            <a:ext cx="6726176" cy="1222106"/>
            <a:chOff x="870807" y="3418825"/>
            <a:chExt cx="7009354" cy="1298731"/>
          </a:xfrm>
        </p:grpSpPr>
        <p:grpSp>
          <p:nvGrpSpPr>
            <p:cNvPr id="1828" name="Google Shape;1828;gdba768230e_0_419"/>
            <p:cNvGrpSpPr/>
            <p:nvPr/>
          </p:nvGrpSpPr>
          <p:grpSpPr>
            <a:xfrm>
              <a:off x="870807" y="3464877"/>
              <a:ext cx="5546315" cy="1252679"/>
              <a:chOff x="-1353530" y="2671050"/>
              <a:chExt cx="5546315" cy="1252679"/>
            </a:xfrm>
          </p:grpSpPr>
          <p:pic>
            <p:nvPicPr>
              <p:cNvPr id="1829" name="Google Shape;1829;gdba768230e_0_419" descr="Screenshot 2020-11-24 at 10.37.02.png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-1353530" y="2690557"/>
                <a:ext cx="1310245" cy="12331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0" name="Google Shape;1830;gdba768230e_0_419" descr="Screenshot 2020-11-24 at 10.37.11.png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3096946" y="2675888"/>
                <a:ext cx="1095839" cy="116138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31" name="Google Shape;1831;gdba768230e_0_419" descr="Screenshot 2020-11-24 at 10.38.04.png"/>
              <p:cNvPicPr preferRelativeResize="0"/>
              <p:nvPr/>
            </p:nvPicPr>
            <p:blipFill rotWithShape="1">
              <a:blip r:embed="rId14">
                <a:alphaModFix/>
              </a:blip>
              <a:srcRect/>
              <a:stretch/>
            </p:blipFill>
            <p:spPr>
              <a:xfrm>
                <a:off x="136625" y="2671050"/>
                <a:ext cx="1317058" cy="1233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832" name="Google Shape;1832;gdba768230e_0_419"/>
              <p:cNvGrpSpPr/>
              <p:nvPr/>
            </p:nvGrpSpPr>
            <p:grpSpPr>
              <a:xfrm>
                <a:off x="1613781" y="2680716"/>
                <a:ext cx="1248714" cy="1240296"/>
                <a:chOff x="1734661" y="2490021"/>
                <a:chExt cx="1239542" cy="1330219"/>
              </a:xfrm>
            </p:grpSpPr>
            <p:pic>
              <p:nvPicPr>
                <p:cNvPr id="1833" name="Google Shape;1833;gdba768230e_0_419" descr="Screenshot 2020-11-24 at 10.37.25.png"/>
                <p:cNvPicPr preferRelativeResize="0"/>
                <p:nvPr/>
              </p:nvPicPr>
              <p:blipFill rotWithShape="1">
                <a:blip r:embed="rId15">
                  <a:alphaModFix/>
                </a:blip>
                <a:srcRect/>
                <a:stretch/>
              </p:blipFill>
              <p:spPr>
                <a:xfrm>
                  <a:off x="1734661" y="2490021"/>
                  <a:ext cx="1239542" cy="13202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34" name="Google Shape;1834;gdba768230e_0_419"/>
                <p:cNvSpPr/>
                <p:nvPr/>
              </p:nvSpPr>
              <p:spPr>
                <a:xfrm>
                  <a:off x="2204720" y="3647440"/>
                  <a:ext cx="487800" cy="172800"/>
                </a:xfrm>
                <a:prstGeom prst="rect">
                  <a:avLst/>
                </a:prstGeom>
                <a:solidFill>
                  <a:srgbClr val="FFFFFF"/>
                </a:solidFill>
                <a:ln w="9525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1835" name="Google Shape;1835;gdba768230e_0_419" descr="Screenshot 2020-12-08 at 12.35.25.png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6757882" y="3418825"/>
              <a:ext cx="1122279" cy="12211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79472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dba768230e_0_505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en-US" sz="2000" b="1" dirty="0">
                <a:solidFill>
                  <a:srgbClr val="000000"/>
                </a:solidFill>
              </a:rPr>
              <a:t>Getting </a:t>
            </a:r>
            <a:r>
              <a:rPr lang="en-US" sz="2400" b="1" dirty="0">
                <a:solidFill>
                  <a:srgbClr val="000000"/>
                </a:solidFill>
              </a:rPr>
              <a:t>Started</a:t>
            </a:r>
            <a:r>
              <a:rPr lang="en-US" sz="2000" b="1" dirty="0">
                <a:solidFill>
                  <a:srgbClr val="000000"/>
                </a:solidFill>
              </a:rPr>
              <a:t> with Open Research: Additional Modules</a:t>
            </a:r>
            <a:endParaRPr sz="2000" b="1" dirty="0">
              <a:solidFill>
                <a:srgbClr val="0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AD70E0-C1B1-CF44-A258-284C456B20BA}"/>
              </a:ext>
            </a:extLst>
          </p:cNvPr>
          <p:cNvGrpSpPr/>
          <p:nvPr/>
        </p:nvGrpSpPr>
        <p:grpSpPr>
          <a:xfrm>
            <a:off x="3214186" y="1104380"/>
            <a:ext cx="5500688" cy="3548960"/>
            <a:chOff x="1218798" y="1449248"/>
            <a:chExt cx="6706403" cy="3757062"/>
          </a:xfrm>
        </p:grpSpPr>
        <p:grpSp>
          <p:nvGrpSpPr>
            <p:cNvPr id="1853" name="Google Shape;1853;gdba768230e_0_505"/>
            <p:cNvGrpSpPr/>
            <p:nvPr/>
          </p:nvGrpSpPr>
          <p:grpSpPr>
            <a:xfrm>
              <a:off x="1218798" y="1449250"/>
              <a:ext cx="1959310" cy="1754235"/>
              <a:chOff x="2690759" y="1322900"/>
              <a:chExt cx="1981303" cy="1985327"/>
            </a:xfrm>
          </p:grpSpPr>
          <p:pic>
            <p:nvPicPr>
              <p:cNvPr id="1854" name="Google Shape;1854;gdba768230e_0_505" descr="Background pattern&#10;&#10;Description automatically generat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90759" y="1327027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55" name="Google Shape;1855;gdba768230e_0_505"/>
              <p:cNvSpPr txBox="1"/>
              <p:nvPr/>
            </p:nvSpPr>
            <p:spPr>
              <a:xfrm>
                <a:off x="2714562" y="1322900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Research Integrity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6" name="Google Shape;1856;gdba768230e_0_505"/>
            <p:cNvGrpSpPr/>
            <p:nvPr/>
          </p:nvGrpSpPr>
          <p:grpSpPr>
            <a:xfrm>
              <a:off x="3592452" y="1449254"/>
              <a:ext cx="1959209" cy="1754235"/>
              <a:chOff x="4804860" y="1322900"/>
              <a:chExt cx="1981200" cy="1985327"/>
            </a:xfrm>
          </p:grpSpPr>
          <p:pic>
            <p:nvPicPr>
              <p:cNvPr id="1857" name="Google Shape;1857;gdba768230e_0_505" descr="Background pattern&#10;&#10;Description automatically generat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804860" y="1327027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58" name="Google Shape;1858;gdba768230e_0_505"/>
              <p:cNvSpPr txBox="1"/>
              <p:nvPr/>
            </p:nvSpPr>
            <p:spPr>
              <a:xfrm>
                <a:off x="4808833" y="1322900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30980"/>
                  </a:srgbClr>
                </a:outerShdw>
              </a:effectLst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Pre-registration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9" name="Google Shape;1859;gdba768230e_0_505"/>
            <p:cNvGrpSpPr/>
            <p:nvPr/>
          </p:nvGrpSpPr>
          <p:grpSpPr>
            <a:xfrm>
              <a:off x="5965988" y="1449248"/>
              <a:ext cx="1959209" cy="1754235"/>
              <a:chOff x="6908799" y="1322900"/>
              <a:chExt cx="1981200" cy="1985327"/>
            </a:xfrm>
          </p:grpSpPr>
          <p:pic>
            <p:nvPicPr>
              <p:cNvPr id="1860" name="Google Shape;1860;gdba768230e_0_505" descr="Background patter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908799" y="1327027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1" name="Google Shape;1861;gdba768230e_0_505"/>
              <p:cNvSpPr txBox="1"/>
              <p:nvPr/>
            </p:nvSpPr>
            <p:spPr>
              <a:xfrm>
                <a:off x="6922768" y="1322900"/>
                <a:ext cx="1957500" cy="71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 dirty="0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Research Data Management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2" name="Google Shape;1862;gdba768230e_0_505"/>
            <p:cNvGrpSpPr/>
            <p:nvPr/>
          </p:nvGrpSpPr>
          <p:grpSpPr>
            <a:xfrm>
              <a:off x="1218798" y="3453893"/>
              <a:ext cx="1959310" cy="1750588"/>
              <a:chOff x="2690759" y="3411466"/>
              <a:chExt cx="1981303" cy="1981200"/>
            </a:xfrm>
          </p:grpSpPr>
          <p:pic>
            <p:nvPicPr>
              <p:cNvPr id="1863" name="Google Shape;1863;gdba768230e_0_505" descr="Background pattern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90759" y="3411466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4" name="Google Shape;1864;gdba768230e_0_505"/>
              <p:cNvSpPr txBox="1"/>
              <p:nvPr/>
            </p:nvSpPr>
            <p:spPr>
              <a:xfrm>
                <a:off x="2714562" y="3417171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Reproducible Practices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5" name="Google Shape;1865;gdba768230e_0_505"/>
            <p:cNvGrpSpPr/>
            <p:nvPr/>
          </p:nvGrpSpPr>
          <p:grpSpPr>
            <a:xfrm>
              <a:off x="3592439" y="3455722"/>
              <a:ext cx="1959209" cy="1750588"/>
              <a:chOff x="4804860" y="3411466"/>
              <a:chExt cx="1981200" cy="1981200"/>
            </a:xfrm>
          </p:grpSpPr>
          <p:pic>
            <p:nvPicPr>
              <p:cNvPr id="1866" name="Google Shape;1866;gdba768230e_0_505" descr="Background pattern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04860" y="3411466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7" name="Google Shape;1867;gdba768230e_0_505"/>
              <p:cNvSpPr txBox="1"/>
              <p:nvPr/>
            </p:nvSpPr>
            <p:spPr>
              <a:xfrm>
                <a:off x="4808833" y="3417171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Open Reporting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8" name="Google Shape;1868;gdba768230e_0_505"/>
            <p:cNvGrpSpPr/>
            <p:nvPr/>
          </p:nvGrpSpPr>
          <p:grpSpPr>
            <a:xfrm>
              <a:off x="5965992" y="3453894"/>
              <a:ext cx="1959209" cy="1750588"/>
              <a:chOff x="6908799" y="3411466"/>
              <a:chExt cx="1981200" cy="1981200"/>
            </a:xfrm>
          </p:grpSpPr>
          <p:pic>
            <p:nvPicPr>
              <p:cNvPr id="1869" name="Google Shape;1869;gdba768230e_0_505" descr="Background pattern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908799" y="3411466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70" name="Google Shape;1870;gdba768230e_0_505"/>
              <p:cNvSpPr txBox="1"/>
              <p:nvPr/>
            </p:nvSpPr>
            <p:spPr>
              <a:xfrm>
                <a:off x="6922768" y="3417171"/>
                <a:ext cx="1957500" cy="71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Knowledge Dissemination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5470F5-B020-7540-8558-31B9B7D35F3E}"/>
              </a:ext>
            </a:extLst>
          </p:cNvPr>
          <p:cNvGrpSpPr/>
          <p:nvPr/>
        </p:nvGrpSpPr>
        <p:grpSpPr>
          <a:xfrm>
            <a:off x="20945" y="1068889"/>
            <a:ext cx="3863013" cy="5147760"/>
            <a:chOff x="20945" y="1068889"/>
            <a:chExt cx="3863013" cy="5147760"/>
          </a:xfrm>
        </p:grpSpPr>
        <p:pic>
          <p:nvPicPr>
            <p:cNvPr id="24" name="Google Shape;1803;gdba768230e_0_413">
              <a:extLst>
                <a:ext uri="{FF2B5EF4-FFF2-40B4-BE49-F238E27FC236}">
                  <a16:creationId xmlns:a16="http://schemas.microsoft.com/office/drawing/2014/main" id="{B7786272-A4B1-1743-B6DE-24FE3FA245B9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6031" t="23745" r="55154" b="20172"/>
            <a:stretch/>
          </p:blipFill>
          <p:spPr>
            <a:xfrm flipH="1">
              <a:off x="1168864" y="1068889"/>
              <a:ext cx="2715094" cy="24501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808;gdba768230e_0_413">
              <a:extLst>
                <a:ext uri="{FF2B5EF4-FFF2-40B4-BE49-F238E27FC236}">
                  <a16:creationId xmlns:a16="http://schemas.microsoft.com/office/drawing/2014/main" id="{3A6E5946-2165-3B40-9745-AA0B2FEB50C1}"/>
                </a:ext>
              </a:extLst>
            </p:cNvPr>
            <p:cNvSpPr txBox="1"/>
            <p:nvPr/>
          </p:nvSpPr>
          <p:spPr>
            <a:xfrm>
              <a:off x="1482561" y="1584755"/>
              <a:ext cx="2087700" cy="1261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Don’t forget that you can take any/all of our follow-on modules to learn more about how to </a:t>
              </a:r>
              <a:r>
                <a:rPr lang="en-US" b="1" i="1" dirty="0">
                  <a:latin typeface="Roboto"/>
                  <a:ea typeface="Roboto"/>
                  <a:cs typeface="Roboto"/>
                  <a:sym typeface="Roboto"/>
                </a:rPr>
                <a:t>do</a:t>
              </a:r>
              <a:r>
                <a:rPr lang="en-US" i="1" dirty="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open research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3" name="Picture 2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1E6225AB-4154-3B49-B21B-386126A48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0945" y="2900362"/>
              <a:ext cx="2879544" cy="33162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814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89E72-A489-DC46-9C23-E2944A6E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Activity</a:t>
            </a:r>
          </a:p>
        </p:txBody>
      </p:sp>
      <p:sp>
        <p:nvSpPr>
          <p:cNvPr id="4" name="Google Shape;1793;gdba768230e_0_406">
            <a:extLst>
              <a:ext uri="{FF2B5EF4-FFF2-40B4-BE49-F238E27FC236}">
                <a16:creationId xmlns:a16="http://schemas.microsoft.com/office/drawing/2014/main" id="{C91AD51A-053F-0F4B-A72D-3F270DA5D022}"/>
              </a:ext>
            </a:extLst>
          </p:cNvPr>
          <p:cNvSpPr txBox="1">
            <a:spLocks/>
          </p:cNvSpPr>
          <p:nvPr/>
        </p:nvSpPr>
        <p:spPr>
          <a:xfrm>
            <a:off x="254000" y="2066086"/>
            <a:ext cx="6287705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lnSpc>
                <a:spcPct val="115000"/>
              </a:lnSpc>
              <a:buSzPts val="2800"/>
              <a:buFont typeface="Arial"/>
              <a:buNone/>
            </a:pPr>
            <a:r>
              <a:rPr lang="en-IE" sz="2400" dirty="0"/>
              <a:t>Read the open research article on Canvas and reflect on the open research practices used, and how you could include these in a research project </a:t>
            </a:r>
          </a:p>
        </p:txBody>
      </p:sp>
    </p:spTree>
    <p:extLst>
      <p:ext uri="{BB962C8B-B14F-4D97-AF65-F5344CB8AC3E}">
        <p14:creationId xmlns:p14="http://schemas.microsoft.com/office/powerpoint/2010/main" val="370632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7" name="Google Shape;1977;p24" descr="A group of people on a stag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789036"/>
            <a:ext cx="9144000" cy="5144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24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8" name="Google Shape;1718;p20"/>
          <p:cNvGrpSpPr/>
          <p:nvPr/>
        </p:nvGrpSpPr>
        <p:grpSpPr>
          <a:xfrm>
            <a:off x="2734200" y="1555200"/>
            <a:ext cx="3675600" cy="3747600"/>
            <a:chOff x="5837711" y="3484250"/>
            <a:chExt cx="2130774" cy="2122883"/>
          </a:xfrm>
        </p:grpSpPr>
        <p:pic>
          <p:nvPicPr>
            <p:cNvPr id="1719" name="Google Shape;1719;p20" descr="A picture containing shape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37711" y="3488376"/>
              <a:ext cx="2118757" cy="2118757"/>
            </a:xfrm>
            <a:prstGeom prst="rect">
              <a:avLst/>
            </a:prstGeom>
            <a:noFill/>
            <a:ln>
              <a:noFill/>
            </a:ln>
            <a:effectLst>
              <a:outerShdw blurRad="254000" dist="127000" dir="2700000" sx="101000" sy="101000" algn="tl" rotWithShape="0">
                <a:srgbClr val="000000">
                  <a:alpha val="16078"/>
                </a:srgbClr>
              </a:outerShdw>
            </a:effectLst>
          </p:spPr>
        </p:pic>
        <p:sp>
          <p:nvSpPr>
            <p:cNvPr id="1720" name="Google Shape;1720;p20"/>
            <p:cNvSpPr txBox="1"/>
            <p:nvPr/>
          </p:nvSpPr>
          <p:spPr>
            <a:xfrm>
              <a:off x="5849585" y="3484250"/>
              <a:ext cx="2118900" cy="5754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8000" tIns="108000" rIns="108000" bIns="108000" anchor="t" anchorCtr="0">
              <a:spAutoFit/>
            </a:bodyPr>
            <a:lstStyle/>
            <a:p>
              <a:pPr marL="0" lvl="0" indent="0" algn="l" rtl="0">
                <a:lnSpc>
                  <a:spcPct val="1076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2400" dirty="0">
                  <a:solidFill>
                    <a:schemeClr val="dk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Getting Started with Open Research</a:t>
              </a:r>
              <a:endParaRPr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21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en-US" sz="2400" b="1" dirty="0">
                <a:solidFill>
                  <a:srgbClr val="000000"/>
                </a:solidFill>
              </a:rPr>
              <a:t>Getting Started with Open Research: One Step at a Time</a:t>
            </a:r>
            <a:endParaRPr sz="2400" b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77D3FF6-A77B-DA46-9521-3269B80BBC16}"/>
              </a:ext>
            </a:extLst>
          </p:cNvPr>
          <p:cNvGrpSpPr/>
          <p:nvPr/>
        </p:nvGrpSpPr>
        <p:grpSpPr>
          <a:xfrm>
            <a:off x="612238" y="1114731"/>
            <a:ext cx="7919524" cy="4628539"/>
            <a:chOff x="612238" y="1114731"/>
            <a:chExt cx="7919524" cy="4628539"/>
          </a:xfrm>
        </p:grpSpPr>
        <p:sp>
          <p:nvSpPr>
            <p:cNvPr id="19" name="Google Shape;1156;gdba768230e_0_146">
              <a:extLst>
                <a:ext uri="{FF2B5EF4-FFF2-40B4-BE49-F238E27FC236}">
                  <a16:creationId xmlns:a16="http://schemas.microsoft.com/office/drawing/2014/main" id="{BBF2E15F-74C6-7647-ABB3-3646577A6944}"/>
                </a:ext>
              </a:extLst>
            </p:cNvPr>
            <p:cNvSpPr/>
            <p:nvPr/>
          </p:nvSpPr>
          <p:spPr>
            <a:xfrm>
              <a:off x="612238" y="1206931"/>
              <a:ext cx="7919524" cy="429381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7930"/>
              </a:schemeClr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Picture 3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F15BD65-5015-CC49-8D44-4C5E5EBE7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238" y="1947825"/>
              <a:ext cx="1974398" cy="3795445"/>
            </a:xfrm>
            <a:prstGeom prst="rect">
              <a:avLst/>
            </a:prstGeom>
          </p:spPr>
        </p:pic>
        <p:pic>
          <p:nvPicPr>
            <p:cNvPr id="20" name="Google Shape;1803;gdba768230e_0_413">
              <a:extLst>
                <a:ext uri="{FF2B5EF4-FFF2-40B4-BE49-F238E27FC236}">
                  <a16:creationId xmlns:a16="http://schemas.microsoft.com/office/drawing/2014/main" id="{729C18AE-CC18-894D-A4D2-A80432BCCA2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031" t="23745" r="55154" b="20172"/>
            <a:stretch/>
          </p:blipFill>
          <p:spPr>
            <a:xfrm flipH="1">
              <a:off x="2025764" y="1114731"/>
              <a:ext cx="2528887" cy="2131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Google Shape;1808;gdba768230e_0_413">
              <a:extLst>
                <a:ext uri="{FF2B5EF4-FFF2-40B4-BE49-F238E27FC236}">
                  <a16:creationId xmlns:a16="http://schemas.microsoft.com/office/drawing/2014/main" id="{A2F33583-8344-0E46-9E59-B455899B5DCA}"/>
                </a:ext>
              </a:extLst>
            </p:cNvPr>
            <p:cNvSpPr txBox="1"/>
            <p:nvPr/>
          </p:nvSpPr>
          <p:spPr>
            <a:xfrm>
              <a:off x="2353331" y="1575565"/>
              <a:ext cx="1873751" cy="1046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algn="ctr"/>
              <a:r>
                <a:rPr lang="en-US" dirty="0"/>
                <a:t>By taking this module, you have started your open research journey!</a:t>
              </a: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4B28E7-670B-B849-A802-3CCF0443062C}"/>
              </a:ext>
            </a:extLst>
          </p:cNvPr>
          <p:cNvGrpSpPr/>
          <p:nvPr/>
        </p:nvGrpSpPr>
        <p:grpSpPr>
          <a:xfrm>
            <a:off x="4554649" y="1206931"/>
            <a:ext cx="3840552" cy="4377003"/>
            <a:chOff x="4554649" y="1206931"/>
            <a:chExt cx="3840552" cy="4377003"/>
          </a:xfrm>
        </p:grpSpPr>
        <p:pic>
          <p:nvPicPr>
            <p:cNvPr id="6" name="Picture 5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AA8E1994-9C43-A944-98A0-75ED45FDC9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15583"/>
            <a:stretch/>
          </p:blipFill>
          <p:spPr>
            <a:xfrm>
              <a:off x="6197003" y="1947826"/>
              <a:ext cx="2198198" cy="3636108"/>
            </a:xfrm>
            <a:prstGeom prst="rect">
              <a:avLst/>
            </a:prstGeom>
          </p:spPr>
        </p:pic>
        <p:pic>
          <p:nvPicPr>
            <p:cNvPr id="24" name="Google Shape;1803;gdba768230e_0_413">
              <a:extLst>
                <a:ext uri="{FF2B5EF4-FFF2-40B4-BE49-F238E27FC236}">
                  <a16:creationId xmlns:a16="http://schemas.microsoft.com/office/drawing/2014/main" id="{4B6BFFEE-9A3E-2342-8260-9FF5133CD6CB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031" t="23745" r="55154" b="20172"/>
            <a:stretch/>
          </p:blipFill>
          <p:spPr>
            <a:xfrm>
              <a:off x="4554649" y="1206931"/>
              <a:ext cx="2353720" cy="1979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808;gdba768230e_0_413">
              <a:extLst>
                <a:ext uri="{FF2B5EF4-FFF2-40B4-BE49-F238E27FC236}">
                  <a16:creationId xmlns:a16="http://schemas.microsoft.com/office/drawing/2014/main" id="{AD1C5344-0948-1241-BD28-7C2D838D8717}"/>
                </a:ext>
              </a:extLst>
            </p:cNvPr>
            <p:cNvSpPr txBox="1"/>
            <p:nvPr/>
          </p:nvSpPr>
          <p:spPr>
            <a:xfrm>
              <a:off x="4766519" y="1764723"/>
              <a:ext cx="1873751" cy="8309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algn="ctr"/>
              <a:r>
                <a:rPr lang="en-US" dirty="0"/>
                <a:t>This section will take you through some next steps!</a:t>
              </a:r>
              <a:endParaRPr lang="en-US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E528918-DD9D-8F46-AA98-EBE121F7981F}"/>
              </a:ext>
            </a:extLst>
          </p:cNvPr>
          <p:cNvGrpSpPr/>
          <p:nvPr/>
        </p:nvGrpSpPr>
        <p:grpSpPr>
          <a:xfrm>
            <a:off x="360052" y="1014109"/>
            <a:ext cx="8171710" cy="4486639"/>
            <a:chOff x="360052" y="1014109"/>
            <a:chExt cx="8171710" cy="4486639"/>
          </a:xfrm>
        </p:grpSpPr>
        <p:sp>
          <p:nvSpPr>
            <p:cNvPr id="36" name="Google Shape;1156;gdba768230e_0_146">
              <a:extLst>
                <a:ext uri="{FF2B5EF4-FFF2-40B4-BE49-F238E27FC236}">
                  <a16:creationId xmlns:a16="http://schemas.microsoft.com/office/drawing/2014/main" id="{9BDFA055-0D16-564E-A814-B9E60863FB5D}"/>
                </a:ext>
              </a:extLst>
            </p:cNvPr>
            <p:cNvSpPr/>
            <p:nvPr/>
          </p:nvSpPr>
          <p:spPr>
            <a:xfrm>
              <a:off x="612238" y="1206931"/>
              <a:ext cx="7919524" cy="429381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7930"/>
              </a:schemeClr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8" name="Google Shape;1744;gdba768230e_0_346">
              <a:extLst>
                <a:ext uri="{FF2B5EF4-FFF2-40B4-BE49-F238E27FC236}">
                  <a16:creationId xmlns:a16="http://schemas.microsoft.com/office/drawing/2014/main" id="{06D9FAF7-B930-7244-8CA9-EE54CA08DB8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031" t="23745" r="55154" b="20172"/>
            <a:stretch/>
          </p:blipFill>
          <p:spPr>
            <a:xfrm rot="1005424" flipH="1">
              <a:off x="1452326" y="1014109"/>
              <a:ext cx="2598376" cy="26090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1745;gdba768230e_0_346">
              <a:extLst>
                <a:ext uri="{FF2B5EF4-FFF2-40B4-BE49-F238E27FC236}">
                  <a16:creationId xmlns:a16="http://schemas.microsoft.com/office/drawing/2014/main" id="{DAE8EDBE-0E03-0449-B22A-50E79ABB0A7F}"/>
                </a:ext>
              </a:extLst>
            </p:cNvPr>
            <p:cNvSpPr txBox="1"/>
            <p:nvPr/>
          </p:nvSpPr>
          <p:spPr>
            <a:xfrm>
              <a:off x="1723749" y="1567596"/>
              <a:ext cx="2147801" cy="12618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The Open Research Resources section of this course also includes open resource materials, websites and resources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EB2DF51-1C6C-1D44-929C-EF49935D7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0052" y="2173357"/>
              <a:ext cx="1714655" cy="3327391"/>
            </a:xfrm>
            <a:prstGeom prst="rect">
              <a:avLst/>
            </a:prstGeom>
          </p:spPr>
        </p:pic>
      </p:grpSp>
      <p:sp>
        <p:nvSpPr>
          <p:cNvPr id="1740" name="Google Shape;1740;gdba768230e_0_346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en-US" sz="2400" b="1" dirty="0">
                <a:solidFill>
                  <a:srgbClr val="000000"/>
                </a:solidFill>
              </a:rPr>
              <a:t>Learn More: Additional Resources</a:t>
            </a:r>
            <a:endParaRPr sz="2400" b="1" dirty="0">
              <a:solidFill>
                <a:srgbClr val="0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8BB5829-B737-6F47-AE7C-9BDFE212E156}"/>
              </a:ext>
            </a:extLst>
          </p:cNvPr>
          <p:cNvGrpSpPr/>
          <p:nvPr/>
        </p:nvGrpSpPr>
        <p:grpSpPr>
          <a:xfrm>
            <a:off x="5483369" y="1206504"/>
            <a:ext cx="3108653" cy="4444992"/>
            <a:chOff x="5483369" y="1206504"/>
            <a:chExt cx="3108653" cy="4444992"/>
          </a:xfrm>
        </p:grpSpPr>
        <p:pic>
          <p:nvPicPr>
            <p:cNvPr id="1743" name="Google Shape;1743;gdba768230e_0_3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57523" y="2624891"/>
              <a:ext cx="2034499" cy="3026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8" name="Google Shape;1748;gdba768230e_0_346"/>
            <p:cNvPicPr preferRelativeResize="0"/>
            <p:nvPr/>
          </p:nvPicPr>
          <p:blipFill rotWithShape="1">
            <a:blip r:embed="rId3">
              <a:alphaModFix/>
            </a:blip>
            <a:srcRect l="6031" t="23745" r="55154" b="20172"/>
            <a:stretch/>
          </p:blipFill>
          <p:spPr>
            <a:xfrm rot="10800000" flipH="1" flipV="1">
              <a:off x="5483369" y="1206504"/>
              <a:ext cx="2488152" cy="2022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9" name="Google Shape;1749;gdba768230e_0_346"/>
            <p:cNvSpPr txBox="1"/>
            <p:nvPr/>
          </p:nvSpPr>
          <p:spPr>
            <a:xfrm>
              <a:off x="5798657" y="1542430"/>
              <a:ext cx="1847738" cy="1261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Each resource is also accompanied by an explanation for why you might find it interesting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27632C8-D1B4-9B4A-B22A-9854BEA54F49}"/>
              </a:ext>
            </a:extLst>
          </p:cNvPr>
          <p:cNvGrpSpPr/>
          <p:nvPr/>
        </p:nvGrpSpPr>
        <p:grpSpPr>
          <a:xfrm>
            <a:off x="3363416" y="2501879"/>
            <a:ext cx="3140104" cy="2945243"/>
            <a:chOff x="3363416" y="2501879"/>
            <a:chExt cx="3140104" cy="2945243"/>
          </a:xfrm>
        </p:grpSpPr>
        <p:pic>
          <p:nvPicPr>
            <p:cNvPr id="25" name="Google Shape;1744;gdba768230e_0_346">
              <a:extLst>
                <a:ext uri="{FF2B5EF4-FFF2-40B4-BE49-F238E27FC236}">
                  <a16:creationId xmlns:a16="http://schemas.microsoft.com/office/drawing/2014/main" id="{46B3FCD4-2D12-DA4C-BCA2-4E2949492D3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031" t="23745" r="55154" b="20172"/>
            <a:stretch/>
          </p:blipFill>
          <p:spPr>
            <a:xfrm rot="19644833" flipH="1" flipV="1">
              <a:off x="4447973" y="2501879"/>
              <a:ext cx="2055547" cy="22781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7" name="Google Shape;1747;gdba768230e_0_346"/>
            <p:cNvSpPr txBox="1"/>
            <p:nvPr/>
          </p:nvSpPr>
          <p:spPr>
            <a:xfrm>
              <a:off x="4663154" y="3111940"/>
              <a:ext cx="1701503" cy="12618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These resources  have been chosen to complement your learning so far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10" name="Picture 9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9062768E-B495-0D49-BD38-84E7EAA17F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99" t="-548" r="-699" b="2876"/>
            <a:stretch/>
          </p:blipFill>
          <p:spPr>
            <a:xfrm>
              <a:off x="3363416" y="2544417"/>
              <a:ext cx="1428765" cy="29027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Google Shape;1754;gdba768230e_0_357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</a:rPr>
              <a:t>Getting Started with Open Research</a:t>
            </a:r>
            <a:endParaRPr sz="2400" b="1">
              <a:solidFill>
                <a:srgbClr val="000000"/>
              </a:solidFill>
            </a:endParaRPr>
          </a:p>
        </p:txBody>
      </p:sp>
      <p:sp>
        <p:nvSpPr>
          <p:cNvPr id="1755" name="Google Shape;1755;gdba768230e_0_357"/>
          <p:cNvSpPr txBox="1">
            <a:spLocks noGrp="1"/>
          </p:cNvSpPr>
          <p:nvPr>
            <p:ph type="body" idx="1"/>
          </p:nvPr>
        </p:nvSpPr>
        <p:spPr>
          <a:xfrm>
            <a:off x="234118" y="830970"/>
            <a:ext cx="8350225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200" dirty="0"/>
              <a:t>If you want to learn more about how to do open research you can take our follow-on modules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0A37AB1-3C45-3949-A911-BE91B0AC3E7E}"/>
              </a:ext>
            </a:extLst>
          </p:cNvPr>
          <p:cNvGrpSpPr/>
          <p:nvPr/>
        </p:nvGrpSpPr>
        <p:grpSpPr>
          <a:xfrm>
            <a:off x="1930516" y="1875955"/>
            <a:ext cx="5282968" cy="3106090"/>
            <a:chOff x="1308739" y="2243726"/>
            <a:chExt cx="6706403" cy="3757062"/>
          </a:xfrm>
        </p:grpSpPr>
        <p:grpSp>
          <p:nvGrpSpPr>
            <p:cNvPr id="11" name="Google Shape;1853;gdba768230e_0_505">
              <a:extLst>
                <a:ext uri="{FF2B5EF4-FFF2-40B4-BE49-F238E27FC236}">
                  <a16:creationId xmlns:a16="http://schemas.microsoft.com/office/drawing/2014/main" id="{2B62B52A-D669-B04D-AF03-D7F9A3EE7B9B}"/>
                </a:ext>
              </a:extLst>
            </p:cNvPr>
            <p:cNvGrpSpPr/>
            <p:nvPr/>
          </p:nvGrpSpPr>
          <p:grpSpPr>
            <a:xfrm>
              <a:off x="1308739" y="2243728"/>
              <a:ext cx="1959310" cy="1754235"/>
              <a:chOff x="2690759" y="1322900"/>
              <a:chExt cx="1981303" cy="1985327"/>
            </a:xfrm>
          </p:grpSpPr>
          <p:pic>
            <p:nvPicPr>
              <p:cNvPr id="12" name="Google Shape;1854;gdba768230e_0_50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EB43EBF-DD49-0341-B546-BF8BA040C2BB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90759" y="1327027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" name="Google Shape;1855;gdba768230e_0_505">
                <a:extLst>
                  <a:ext uri="{FF2B5EF4-FFF2-40B4-BE49-F238E27FC236}">
                    <a16:creationId xmlns:a16="http://schemas.microsoft.com/office/drawing/2014/main" id="{31CC9EDF-C2D9-7243-AB14-643FEBEA0299}"/>
                  </a:ext>
                </a:extLst>
              </p:cNvPr>
              <p:cNvSpPr txBox="1"/>
              <p:nvPr/>
            </p:nvSpPr>
            <p:spPr>
              <a:xfrm>
                <a:off x="2714562" y="1322900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Research Integrity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856;gdba768230e_0_505">
              <a:extLst>
                <a:ext uri="{FF2B5EF4-FFF2-40B4-BE49-F238E27FC236}">
                  <a16:creationId xmlns:a16="http://schemas.microsoft.com/office/drawing/2014/main" id="{FB2D6749-6E50-044E-BAFA-E9B5EDBC1F21}"/>
                </a:ext>
              </a:extLst>
            </p:cNvPr>
            <p:cNvGrpSpPr/>
            <p:nvPr/>
          </p:nvGrpSpPr>
          <p:grpSpPr>
            <a:xfrm>
              <a:off x="3682393" y="2243732"/>
              <a:ext cx="1959209" cy="1754235"/>
              <a:chOff x="4804860" y="1322900"/>
              <a:chExt cx="1981200" cy="1985327"/>
            </a:xfrm>
          </p:grpSpPr>
          <p:pic>
            <p:nvPicPr>
              <p:cNvPr id="15" name="Google Shape;1857;gdba768230e_0_50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F1B6437C-22D2-5F40-98B1-4F74B71CB203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804860" y="1327027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1858;gdba768230e_0_505">
                <a:extLst>
                  <a:ext uri="{FF2B5EF4-FFF2-40B4-BE49-F238E27FC236}">
                    <a16:creationId xmlns:a16="http://schemas.microsoft.com/office/drawing/2014/main" id="{6BE4B502-33D4-8340-B9A2-CBEB69232AC4}"/>
                  </a:ext>
                </a:extLst>
              </p:cNvPr>
              <p:cNvSpPr txBox="1"/>
              <p:nvPr/>
            </p:nvSpPr>
            <p:spPr>
              <a:xfrm>
                <a:off x="4808833" y="1322900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30980"/>
                  </a:srgbClr>
                </a:outerShdw>
              </a:effectLst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Pre-registration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" name="Google Shape;1859;gdba768230e_0_505">
              <a:extLst>
                <a:ext uri="{FF2B5EF4-FFF2-40B4-BE49-F238E27FC236}">
                  <a16:creationId xmlns:a16="http://schemas.microsoft.com/office/drawing/2014/main" id="{2E684AFC-B1BD-B44A-AC6E-E6272F183B33}"/>
                </a:ext>
              </a:extLst>
            </p:cNvPr>
            <p:cNvGrpSpPr/>
            <p:nvPr/>
          </p:nvGrpSpPr>
          <p:grpSpPr>
            <a:xfrm>
              <a:off x="6055929" y="2243726"/>
              <a:ext cx="1959209" cy="1754235"/>
              <a:chOff x="6908799" y="1322900"/>
              <a:chExt cx="1981200" cy="1985327"/>
            </a:xfrm>
          </p:grpSpPr>
          <p:pic>
            <p:nvPicPr>
              <p:cNvPr id="18" name="Google Shape;1860;gdba768230e_0_50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1A87F46F-8790-244B-8A72-C773AE381EC8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908799" y="1327027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" name="Google Shape;1861;gdba768230e_0_505">
                <a:extLst>
                  <a:ext uri="{FF2B5EF4-FFF2-40B4-BE49-F238E27FC236}">
                    <a16:creationId xmlns:a16="http://schemas.microsoft.com/office/drawing/2014/main" id="{11053C0F-1F80-8D4D-8523-86188A9CA4EE}"/>
                  </a:ext>
                </a:extLst>
              </p:cNvPr>
              <p:cNvSpPr txBox="1"/>
              <p:nvPr/>
            </p:nvSpPr>
            <p:spPr>
              <a:xfrm>
                <a:off x="6922768" y="1322900"/>
                <a:ext cx="1957500" cy="71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Research Data Management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oogle Shape;1862;gdba768230e_0_505">
              <a:extLst>
                <a:ext uri="{FF2B5EF4-FFF2-40B4-BE49-F238E27FC236}">
                  <a16:creationId xmlns:a16="http://schemas.microsoft.com/office/drawing/2014/main" id="{DBAC27A3-57D8-2C4A-8BFF-DA8B8EFA2BE3}"/>
                </a:ext>
              </a:extLst>
            </p:cNvPr>
            <p:cNvGrpSpPr/>
            <p:nvPr/>
          </p:nvGrpSpPr>
          <p:grpSpPr>
            <a:xfrm>
              <a:off x="1308739" y="4248371"/>
              <a:ext cx="1959310" cy="1750588"/>
              <a:chOff x="2690759" y="3411466"/>
              <a:chExt cx="1981303" cy="1981200"/>
            </a:xfrm>
          </p:grpSpPr>
          <p:pic>
            <p:nvPicPr>
              <p:cNvPr id="21" name="Google Shape;1863;gdba768230e_0_50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7E8CC177-324D-3846-A70A-AFE2B0352665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90759" y="3411466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" name="Google Shape;1864;gdba768230e_0_505">
                <a:extLst>
                  <a:ext uri="{FF2B5EF4-FFF2-40B4-BE49-F238E27FC236}">
                    <a16:creationId xmlns:a16="http://schemas.microsoft.com/office/drawing/2014/main" id="{4B35EB2A-CA0F-E143-B349-D7FF9388B8F1}"/>
                  </a:ext>
                </a:extLst>
              </p:cNvPr>
              <p:cNvSpPr txBox="1"/>
              <p:nvPr/>
            </p:nvSpPr>
            <p:spPr>
              <a:xfrm>
                <a:off x="2714562" y="3417171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Reproducible Practices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" name="Google Shape;1865;gdba768230e_0_505">
              <a:extLst>
                <a:ext uri="{FF2B5EF4-FFF2-40B4-BE49-F238E27FC236}">
                  <a16:creationId xmlns:a16="http://schemas.microsoft.com/office/drawing/2014/main" id="{1A1D8159-8ABC-F343-827F-29B9B48249BC}"/>
                </a:ext>
              </a:extLst>
            </p:cNvPr>
            <p:cNvGrpSpPr/>
            <p:nvPr/>
          </p:nvGrpSpPr>
          <p:grpSpPr>
            <a:xfrm>
              <a:off x="3682380" y="4250200"/>
              <a:ext cx="1959209" cy="1750588"/>
              <a:chOff x="4804860" y="3411466"/>
              <a:chExt cx="1981200" cy="1981200"/>
            </a:xfrm>
          </p:grpSpPr>
          <p:pic>
            <p:nvPicPr>
              <p:cNvPr id="24" name="Google Shape;1866;gdba768230e_0_50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7ECB28DF-3F5C-8F4A-94A0-43F35DA9E760}"/>
                  </a:ext>
                </a:extLst>
              </p:cNvPr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04860" y="3411466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1867;gdba768230e_0_505">
                <a:extLst>
                  <a:ext uri="{FF2B5EF4-FFF2-40B4-BE49-F238E27FC236}">
                    <a16:creationId xmlns:a16="http://schemas.microsoft.com/office/drawing/2014/main" id="{FA41A7C1-5E38-8845-9431-0F07AD15B238}"/>
                  </a:ext>
                </a:extLst>
              </p:cNvPr>
              <p:cNvSpPr txBox="1"/>
              <p:nvPr/>
            </p:nvSpPr>
            <p:spPr>
              <a:xfrm>
                <a:off x="4808833" y="3417171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Open Reporting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6" name="Google Shape;1868;gdba768230e_0_505">
              <a:extLst>
                <a:ext uri="{FF2B5EF4-FFF2-40B4-BE49-F238E27FC236}">
                  <a16:creationId xmlns:a16="http://schemas.microsoft.com/office/drawing/2014/main" id="{50FEFC4B-170E-7E41-BDE7-DB514FB2E4EF}"/>
                </a:ext>
              </a:extLst>
            </p:cNvPr>
            <p:cNvGrpSpPr/>
            <p:nvPr/>
          </p:nvGrpSpPr>
          <p:grpSpPr>
            <a:xfrm>
              <a:off x="6055933" y="4248372"/>
              <a:ext cx="1959209" cy="1750588"/>
              <a:chOff x="6908799" y="3411466"/>
              <a:chExt cx="1981200" cy="1981200"/>
            </a:xfrm>
          </p:grpSpPr>
          <p:pic>
            <p:nvPicPr>
              <p:cNvPr id="27" name="Google Shape;1869;gdba768230e_0_505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005BE275-5250-B141-A21E-487B2D456C0C}"/>
                  </a:ext>
                </a:extLst>
              </p:cNvPr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908799" y="3411466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8" name="Google Shape;1870;gdba768230e_0_505">
                <a:extLst>
                  <a:ext uri="{FF2B5EF4-FFF2-40B4-BE49-F238E27FC236}">
                    <a16:creationId xmlns:a16="http://schemas.microsoft.com/office/drawing/2014/main" id="{182465B7-0DD6-A843-A121-717647EC9532}"/>
                  </a:ext>
                </a:extLst>
              </p:cNvPr>
              <p:cNvSpPr txBox="1"/>
              <p:nvPr/>
            </p:nvSpPr>
            <p:spPr>
              <a:xfrm>
                <a:off x="6922768" y="3417171"/>
                <a:ext cx="1957500" cy="71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Knowledge Dissemination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" name="Google Shape;1755;gdba768230e_0_357">
            <a:extLst>
              <a:ext uri="{FF2B5EF4-FFF2-40B4-BE49-F238E27FC236}">
                <a16:creationId xmlns:a16="http://schemas.microsoft.com/office/drawing/2014/main" id="{730BD39D-714D-1249-B070-6890B010073E}"/>
              </a:ext>
            </a:extLst>
          </p:cNvPr>
          <p:cNvSpPr txBox="1">
            <a:spLocks/>
          </p:cNvSpPr>
          <p:nvPr/>
        </p:nvSpPr>
        <p:spPr>
          <a:xfrm>
            <a:off x="234118" y="5070643"/>
            <a:ext cx="85458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76200" indent="0">
              <a:lnSpc>
                <a:spcPct val="115000"/>
              </a:lnSpc>
              <a:spcBef>
                <a:spcPts val="0"/>
              </a:spcBef>
              <a:buSzPts val="2400"/>
              <a:buFont typeface="Arial"/>
              <a:buNone/>
            </a:pPr>
            <a:r>
              <a:rPr lang="en-US" sz="2200" dirty="0"/>
              <a:t>These will walk you through the steps of how to use each of these open research practices </a:t>
            </a:r>
            <a:endParaRPr lang="en-US" sz="22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dba768230e_0_505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en-US" sz="2400" b="1">
                <a:solidFill>
                  <a:srgbClr val="000000"/>
                </a:solidFill>
              </a:rPr>
              <a:t>Getting Started with Open Research: Additional Modules</a:t>
            </a:r>
            <a:endParaRPr sz="2400" b="1">
              <a:solidFill>
                <a:srgbClr val="00000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AAD70E0-C1B1-CF44-A258-284C456B20BA}"/>
              </a:ext>
            </a:extLst>
          </p:cNvPr>
          <p:cNvGrpSpPr/>
          <p:nvPr/>
        </p:nvGrpSpPr>
        <p:grpSpPr>
          <a:xfrm>
            <a:off x="2318371" y="981797"/>
            <a:ext cx="5500688" cy="3548960"/>
            <a:chOff x="1218798" y="1449248"/>
            <a:chExt cx="6706403" cy="3757062"/>
          </a:xfrm>
        </p:grpSpPr>
        <p:grpSp>
          <p:nvGrpSpPr>
            <p:cNvPr id="1853" name="Google Shape;1853;gdba768230e_0_505"/>
            <p:cNvGrpSpPr/>
            <p:nvPr/>
          </p:nvGrpSpPr>
          <p:grpSpPr>
            <a:xfrm>
              <a:off x="1218798" y="1449250"/>
              <a:ext cx="1959310" cy="1754235"/>
              <a:chOff x="2690759" y="1322900"/>
              <a:chExt cx="1981303" cy="1985327"/>
            </a:xfrm>
          </p:grpSpPr>
          <p:pic>
            <p:nvPicPr>
              <p:cNvPr id="1854" name="Google Shape;1854;gdba768230e_0_505" descr="Background pattern&#10;&#10;Description automatically generated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690759" y="1327027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55" name="Google Shape;1855;gdba768230e_0_505"/>
              <p:cNvSpPr txBox="1"/>
              <p:nvPr/>
            </p:nvSpPr>
            <p:spPr>
              <a:xfrm>
                <a:off x="2714562" y="1322900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Research Integrity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6" name="Google Shape;1856;gdba768230e_0_505"/>
            <p:cNvGrpSpPr/>
            <p:nvPr/>
          </p:nvGrpSpPr>
          <p:grpSpPr>
            <a:xfrm>
              <a:off x="3592452" y="1449254"/>
              <a:ext cx="1959209" cy="1754235"/>
              <a:chOff x="4804860" y="1322900"/>
              <a:chExt cx="1981200" cy="1985327"/>
            </a:xfrm>
          </p:grpSpPr>
          <p:pic>
            <p:nvPicPr>
              <p:cNvPr id="1857" name="Google Shape;1857;gdba768230e_0_505" descr="Background pattern&#10;&#10;Description automatically generated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4804860" y="1327027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58" name="Google Shape;1858;gdba768230e_0_505"/>
              <p:cNvSpPr txBox="1"/>
              <p:nvPr/>
            </p:nvSpPr>
            <p:spPr>
              <a:xfrm>
                <a:off x="4808833" y="1322900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srgbClr val="000000">
                    <a:alpha val="30980"/>
                  </a:srgbClr>
                </a:outerShdw>
              </a:effectLst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Pre-registration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59" name="Google Shape;1859;gdba768230e_0_505"/>
            <p:cNvGrpSpPr/>
            <p:nvPr/>
          </p:nvGrpSpPr>
          <p:grpSpPr>
            <a:xfrm>
              <a:off x="5965988" y="1449248"/>
              <a:ext cx="1959209" cy="1754235"/>
              <a:chOff x="6908799" y="1322900"/>
              <a:chExt cx="1981200" cy="1985327"/>
            </a:xfrm>
          </p:grpSpPr>
          <p:pic>
            <p:nvPicPr>
              <p:cNvPr id="1860" name="Google Shape;1860;gdba768230e_0_505" descr="Background pattern&#10;&#10;Description automatically generated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6908799" y="1327027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1" name="Google Shape;1861;gdba768230e_0_505"/>
              <p:cNvSpPr txBox="1"/>
              <p:nvPr/>
            </p:nvSpPr>
            <p:spPr>
              <a:xfrm>
                <a:off x="6922768" y="1322900"/>
                <a:ext cx="1957500" cy="71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 dirty="0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Research Data Management</a:t>
                </a: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2" name="Google Shape;1862;gdba768230e_0_505"/>
            <p:cNvGrpSpPr/>
            <p:nvPr/>
          </p:nvGrpSpPr>
          <p:grpSpPr>
            <a:xfrm>
              <a:off x="1218798" y="3453893"/>
              <a:ext cx="1959310" cy="1750588"/>
              <a:chOff x="2690759" y="3411466"/>
              <a:chExt cx="1981303" cy="1981200"/>
            </a:xfrm>
          </p:grpSpPr>
          <p:pic>
            <p:nvPicPr>
              <p:cNvPr id="1863" name="Google Shape;1863;gdba768230e_0_505" descr="Background pattern&#10;&#10;Description automatically generated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690759" y="3411466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4" name="Google Shape;1864;gdba768230e_0_505"/>
              <p:cNvSpPr txBox="1"/>
              <p:nvPr/>
            </p:nvSpPr>
            <p:spPr>
              <a:xfrm>
                <a:off x="2714562" y="3417171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Reproducible Practices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5" name="Google Shape;1865;gdba768230e_0_505"/>
            <p:cNvGrpSpPr/>
            <p:nvPr/>
          </p:nvGrpSpPr>
          <p:grpSpPr>
            <a:xfrm>
              <a:off x="3592439" y="3455722"/>
              <a:ext cx="1959209" cy="1750588"/>
              <a:chOff x="4804860" y="3411466"/>
              <a:chExt cx="1981200" cy="1981200"/>
            </a:xfrm>
          </p:grpSpPr>
          <p:pic>
            <p:nvPicPr>
              <p:cNvPr id="1866" name="Google Shape;1866;gdba768230e_0_505" descr="Background pattern&#10;&#10;Description automatically generated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4804860" y="3411466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67" name="Google Shape;1867;gdba768230e_0_505"/>
              <p:cNvSpPr txBox="1"/>
              <p:nvPr/>
            </p:nvSpPr>
            <p:spPr>
              <a:xfrm>
                <a:off x="4808833" y="3417171"/>
                <a:ext cx="1957500" cy="47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Open Reporting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68" name="Google Shape;1868;gdba768230e_0_505"/>
            <p:cNvGrpSpPr/>
            <p:nvPr/>
          </p:nvGrpSpPr>
          <p:grpSpPr>
            <a:xfrm>
              <a:off x="5965992" y="3453894"/>
              <a:ext cx="1959209" cy="1750588"/>
              <a:chOff x="6908799" y="3411466"/>
              <a:chExt cx="1981200" cy="1981200"/>
            </a:xfrm>
          </p:grpSpPr>
          <p:pic>
            <p:nvPicPr>
              <p:cNvPr id="1869" name="Google Shape;1869;gdba768230e_0_505" descr="Background pattern&#10;&#10;Description automatically generated"/>
              <p:cNvPicPr preferRelativeResize="0"/>
              <p:nvPr/>
            </p:nvPicPr>
            <p:blipFill rotWithShape="1">
              <a:blip r:embed="rId8">
                <a:alphaModFix/>
              </a:blip>
              <a:srcRect/>
              <a:stretch/>
            </p:blipFill>
            <p:spPr>
              <a:xfrm>
                <a:off x="6908799" y="3411466"/>
                <a:ext cx="1981200" cy="1981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70" name="Google Shape;1870;gdba768230e_0_505"/>
              <p:cNvSpPr txBox="1"/>
              <p:nvPr/>
            </p:nvSpPr>
            <p:spPr>
              <a:xfrm>
                <a:off x="6922768" y="3417171"/>
                <a:ext cx="1957500" cy="71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08000" tIns="108000" rIns="108000" bIns="108000" anchor="t" anchorCtr="0">
                <a:spAutoFit/>
              </a:bodyPr>
              <a:lstStyle/>
              <a:p>
                <a:pPr marL="0" marR="0" lvl="0" indent="0" algn="l" rtl="0">
                  <a:lnSpc>
                    <a:spcPct val="107692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en-US" sz="1300" b="0" i="0" u="none" strike="noStrike" cap="none">
                    <a:solidFill>
                      <a:schemeClr val="lt1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Knowledge Dissemination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2C6FF96-0F32-0F4C-BC4F-43DC6E97340E}"/>
              </a:ext>
            </a:extLst>
          </p:cNvPr>
          <p:cNvGrpSpPr/>
          <p:nvPr/>
        </p:nvGrpSpPr>
        <p:grpSpPr>
          <a:xfrm>
            <a:off x="-439698" y="1255423"/>
            <a:ext cx="3452647" cy="4972339"/>
            <a:chOff x="-439698" y="1255423"/>
            <a:chExt cx="3452647" cy="4972339"/>
          </a:xfrm>
        </p:grpSpPr>
        <p:pic>
          <p:nvPicPr>
            <p:cNvPr id="24" name="Google Shape;1803;gdba768230e_0_413">
              <a:extLst>
                <a:ext uri="{FF2B5EF4-FFF2-40B4-BE49-F238E27FC236}">
                  <a16:creationId xmlns:a16="http://schemas.microsoft.com/office/drawing/2014/main" id="{B7786272-A4B1-1743-B6DE-24FE3FA245B9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6031" t="23745" r="55154" b="20172"/>
            <a:stretch/>
          </p:blipFill>
          <p:spPr>
            <a:xfrm flipH="1">
              <a:off x="484062" y="1255423"/>
              <a:ext cx="2528887" cy="2131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Google Shape;1808;gdba768230e_0_413">
              <a:extLst>
                <a:ext uri="{FF2B5EF4-FFF2-40B4-BE49-F238E27FC236}">
                  <a16:creationId xmlns:a16="http://schemas.microsoft.com/office/drawing/2014/main" id="{3A6E5946-2165-3B40-9745-AA0B2FEB50C1}"/>
                </a:ext>
              </a:extLst>
            </p:cNvPr>
            <p:cNvSpPr txBox="1"/>
            <p:nvPr/>
          </p:nvSpPr>
          <p:spPr>
            <a:xfrm>
              <a:off x="666461" y="1771289"/>
              <a:ext cx="2087700" cy="1046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algn="ctr"/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You can take the modules individually to get a sense of different aspects </a:t>
              </a:r>
            </a:p>
          </p:txBody>
        </p:sp>
        <p:pic>
          <p:nvPicPr>
            <p:cNvPr id="5" name="Picture 4" descr="A picture containing text, vector graphics&#10;&#10;Description automatically generated">
              <a:extLst>
                <a:ext uri="{FF2B5EF4-FFF2-40B4-BE49-F238E27FC236}">
                  <a16:creationId xmlns:a16="http://schemas.microsoft.com/office/drawing/2014/main" id="{B6DF46D6-6F39-3E4B-A37E-AC429037D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flipH="1">
              <a:off x="-439698" y="2631165"/>
              <a:ext cx="2575670" cy="3596597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2EF66BA-2896-504A-97CB-0F10B51E5122}"/>
              </a:ext>
            </a:extLst>
          </p:cNvPr>
          <p:cNvGrpSpPr/>
          <p:nvPr/>
        </p:nvGrpSpPr>
        <p:grpSpPr>
          <a:xfrm>
            <a:off x="5218661" y="2795932"/>
            <a:ext cx="3810886" cy="3521877"/>
            <a:chOff x="5218661" y="2795932"/>
            <a:chExt cx="3810886" cy="3521877"/>
          </a:xfrm>
        </p:grpSpPr>
        <p:pic>
          <p:nvPicPr>
            <p:cNvPr id="26" name="Google Shape;1803;gdba768230e_0_413">
              <a:extLst>
                <a:ext uri="{FF2B5EF4-FFF2-40B4-BE49-F238E27FC236}">
                  <a16:creationId xmlns:a16="http://schemas.microsoft.com/office/drawing/2014/main" id="{B214FC66-5D3F-394D-9CDA-E390F63E119D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6031" t="23745" r="55154" b="20172"/>
            <a:stretch/>
          </p:blipFill>
          <p:spPr>
            <a:xfrm flipV="1">
              <a:off x="5218661" y="3590690"/>
              <a:ext cx="2528887" cy="21315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Google Shape;1808;gdba768230e_0_413">
              <a:extLst>
                <a:ext uri="{FF2B5EF4-FFF2-40B4-BE49-F238E27FC236}">
                  <a16:creationId xmlns:a16="http://schemas.microsoft.com/office/drawing/2014/main" id="{5247C467-E70F-4E45-ACE2-BCC1C5AB69A1}"/>
                </a:ext>
              </a:extLst>
            </p:cNvPr>
            <p:cNvSpPr txBox="1"/>
            <p:nvPr/>
          </p:nvSpPr>
          <p:spPr>
            <a:xfrm>
              <a:off x="5439255" y="4228840"/>
              <a:ext cx="2087700" cy="10464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lvl="0" algn="ctr"/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Or all together to get     a full understanding of how to use open research practices</a:t>
              </a:r>
            </a:p>
          </p:txBody>
        </p:sp>
        <p:pic>
          <p:nvPicPr>
            <p:cNvPr id="11" name="Picture 1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F5D9E809-7EF4-AE44-9CCB-497712F10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736066" y="2795932"/>
              <a:ext cx="2293481" cy="35218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25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33336E-24B7-3545-A3C0-B9EF5A041D15}"/>
              </a:ext>
            </a:extLst>
          </p:cNvPr>
          <p:cNvGrpSpPr/>
          <p:nvPr/>
        </p:nvGrpSpPr>
        <p:grpSpPr>
          <a:xfrm>
            <a:off x="469029" y="1811184"/>
            <a:ext cx="8075606" cy="3910750"/>
            <a:chOff x="469029" y="1811184"/>
            <a:chExt cx="8075606" cy="3910750"/>
          </a:xfrm>
        </p:grpSpPr>
        <p:sp>
          <p:nvSpPr>
            <p:cNvPr id="11" name="Google Shape;1156;gdba768230e_0_146">
              <a:extLst>
                <a:ext uri="{FF2B5EF4-FFF2-40B4-BE49-F238E27FC236}">
                  <a16:creationId xmlns:a16="http://schemas.microsoft.com/office/drawing/2014/main" id="{8E0B0E32-EE8C-724B-8DC5-2C11CA228BDB}"/>
                </a:ext>
              </a:extLst>
            </p:cNvPr>
            <p:cNvSpPr/>
            <p:nvPr/>
          </p:nvSpPr>
          <p:spPr>
            <a:xfrm>
              <a:off x="625111" y="2028576"/>
              <a:ext cx="7919524" cy="3597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7930"/>
              </a:schemeClr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70" name="Google Shape;1770;gd37512fcbf_0_501"/>
            <p:cNvPicPr preferRelativeResize="0"/>
            <p:nvPr/>
          </p:nvPicPr>
          <p:blipFill rotWithShape="1">
            <a:blip r:embed="rId3">
              <a:alphaModFix/>
            </a:blip>
            <a:srcRect b="50840"/>
            <a:stretch/>
          </p:blipFill>
          <p:spPr>
            <a:xfrm>
              <a:off x="469029" y="3224588"/>
              <a:ext cx="2303425" cy="23614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3000"/>
                </a:srgbClr>
              </a:outerShdw>
            </a:effectLst>
          </p:spPr>
        </p:pic>
        <p:pic>
          <p:nvPicPr>
            <p:cNvPr id="3" name="Picture 2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398569D-9998-4742-B366-4E26AFB1B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0496" y="1811184"/>
              <a:ext cx="2507550" cy="2249112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3870EE7-66B9-8549-8125-84B318EC4D67}"/>
                </a:ext>
              </a:extLst>
            </p:cNvPr>
            <p:cNvGrpSpPr/>
            <p:nvPr/>
          </p:nvGrpSpPr>
          <p:grpSpPr>
            <a:xfrm>
              <a:off x="2000449" y="2285801"/>
              <a:ext cx="2121014" cy="1774146"/>
              <a:chOff x="2004925" y="2490759"/>
              <a:chExt cx="2121014" cy="1774146"/>
            </a:xfrm>
          </p:grpSpPr>
          <p:pic>
            <p:nvPicPr>
              <p:cNvPr id="1767" name="Google Shape;1767;gd37512fcbf_0_501"/>
              <p:cNvPicPr preferRelativeResize="0"/>
              <p:nvPr/>
            </p:nvPicPr>
            <p:blipFill rotWithShape="1">
              <a:blip r:embed="rId5">
                <a:alphaModFix/>
              </a:blip>
              <a:srcRect l="6031" t="23745" r="55154" b="20172"/>
              <a:stretch/>
            </p:blipFill>
            <p:spPr>
              <a:xfrm flipH="1">
                <a:off x="2004925" y="2490759"/>
                <a:ext cx="2121013" cy="17741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1" name="Google Shape;1771;gd37512fcbf_0_501"/>
              <p:cNvSpPr txBox="1"/>
              <p:nvPr/>
            </p:nvSpPr>
            <p:spPr>
              <a:xfrm>
                <a:off x="2004939" y="2953361"/>
                <a:ext cx="21210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Was it conducted openly and transparently?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17" name="Picture 16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C81AEA0-0168-804F-89A0-2242F8A0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50989" y="3620475"/>
              <a:ext cx="1468549" cy="2101459"/>
            </a:xfrm>
            <a:prstGeom prst="rect">
              <a:avLst/>
            </a:prstGeom>
          </p:spPr>
        </p:pic>
      </p:grpSp>
      <p:sp>
        <p:nvSpPr>
          <p:cNvPr id="1768" name="Google Shape;1768;gd37512fcbf_0_501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en-US" sz="2400" b="1" dirty="0">
                <a:solidFill>
                  <a:srgbClr val="000000"/>
                </a:solidFill>
              </a:rPr>
              <a:t>Use What You Have Learned</a:t>
            </a:r>
            <a:endParaRPr sz="2400" b="1" dirty="0">
              <a:solidFill>
                <a:srgbClr val="000000"/>
              </a:solidFill>
            </a:endParaRPr>
          </a:p>
        </p:txBody>
      </p:sp>
      <p:sp>
        <p:nvSpPr>
          <p:cNvPr id="1769" name="Google Shape;1769;gd37512fcbf_0_501"/>
          <p:cNvSpPr txBox="1">
            <a:spLocks noGrp="1"/>
          </p:cNvSpPr>
          <p:nvPr>
            <p:ph type="body" idx="1"/>
          </p:nvPr>
        </p:nvSpPr>
        <p:spPr>
          <a:xfrm>
            <a:off x="311973" y="917076"/>
            <a:ext cx="85458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/>
              <a:t>Start using what you have learned by evaluating the research you encounter every day from an open research perspective.</a:t>
            </a:r>
            <a:endParaRPr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0F4950-6837-AF41-9BA8-348727C5DBDA}"/>
              </a:ext>
            </a:extLst>
          </p:cNvPr>
          <p:cNvGrpSpPr/>
          <p:nvPr/>
        </p:nvGrpSpPr>
        <p:grpSpPr>
          <a:xfrm>
            <a:off x="4747081" y="2506035"/>
            <a:ext cx="3762856" cy="3169970"/>
            <a:chOff x="4747081" y="2506035"/>
            <a:chExt cx="3762856" cy="3169970"/>
          </a:xfrm>
        </p:grpSpPr>
        <p:pic>
          <p:nvPicPr>
            <p:cNvPr id="1772" name="Google Shape;1772;gd37512fcbf_0_501"/>
            <p:cNvPicPr preferRelativeResize="0"/>
            <p:nvPr/>
          </p:nvPicPr>
          <p:blipFill rotWithShape="1">
            <a:blip r:embed="rId7">
              <a:alphaModFix/>
            </a:blip>
            <a:srcRect b="52371"/>
            <a:stretch/>
          </p:blipFill>
          <p:spPr>
            <a:xfrm flipH="1">
              <a:off x="6206512" y="2926848"/>
              <a:ext cx="2303425" cy="2659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5" name="Google Shape;1775;gd37512fcbf_0_50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493713" y="2506035"/>
              <a:ext cx="1016224" cy="11738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8F9F00F-E0B6-1948-9DF5-B3046E929392}"/>
                </a:ext>
              </a:extLst>
            </p:cNvPr>
            <p:cNvGrpSpPr/>
            <p:nvPr/>
          </p:nvGrpSpPr>
          <p:grpSpPr>
            <a:xfrm>
              <a:off x="4747081" y="3901859"/>
              <a:ext cx="2121013" cy="1774146"/>
              <a:chOff x="4709206" y="3896091"/>
              <a:chExt cx="2121013" cy="1774146"/>
            </a:xfrm>
          </p:grpSpPr>
          <p:pic>
            <p:nvPicPr>
              <p:cNvPr id="12" name="Google Shape;1767;gd37512fcbf_0_501">
                <a:extLst>
                  <a:ext uri="{FF2B5EF4-FFF2-40B4-BE49-F238E27FC236}">
                    <a16:creationId xmlns:a16="http://schemas.microsoft.com/office/drawing/2014/main" id="{0115BD92-E1CF-E847-AC3A-3EED798CA946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6031" t="23745" r="55154" b="20172"/>
              <a:stretch/>
            </p:blipFill>
            <p:spPr>
              <a:xfrm rot="10800000" flipH="1">
                <a:off x="4709206" y="3896091"/>
                <a:ext cx="2121013" cy="17741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74" name="Google Shape;1774;gd37512fcbf_0_501"/>
              <p:cNvSpPr txBox="1"/>
              <p:nvPr/>
            </p:nvSpPr>
            <p:spPr>
              <a:xfrm>
                <a:off x="4808863" y="4384285"/>
                <a:ext cx="1870882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Can I trust the findings and where they came from?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5F449D3-ED3B-BE4E-AA40-9E380A495E3E}"/>
              </a:ext>
            </a:extLst>
          </p:cNvPr>
          <p:cNvGrpSpPr/>
          <p:nvPr/>
        </p:nvGrpSpPr>
        <p:grpSpPr>
          <a:xfrm>
            <a:off x="629587" y="2233534"/>
            <a:ext cx="7919524" cy="3711541"/>
            <a:chOff x="629587" y="2233534"/>
            <a:chExt cx="7919524" cy="3711541"/>
          </a:xfrm>
        </p:grpSpPr>
        <p:sp>
          <p:nvSpPr>
            <p:cNvPr id="10" name="Google Shape;1156;gdba768230e_0_146">
              <a:extLst>
                <a:ext uri="{FF2B5EF4-FFF2-40B4-BE49-F238E27FC236}">
                  <a16:creationId xmlns:a16="http://schemas.microsoft.com/office/drawing/2014/main" id="{321CC1E5-13BF-244C-A9D8-4B0B7F2A8822}"/>
                </a:ext>
              </a:extLst>
            </p:cNvPr>
            <p:cNvSpPr/>
            <p:nvPr/>
          </p:nvSpPr>
          <p:spPr>
            <a:xfrm>
              <a:off x="629587" y="2233534"/>
              <a:ext cx="7919524" cy="3597640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7930"/>
              </a:schemeClr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83" name="Google Shape;1783;gdba768230e_0_3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76616" y="2233534"/>
              <a:ext cx="2358131" cy="371154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11F8B98-2547-804D-940F-A3E354ED8128}"/>
                </a:ext>
              </a:extLst>
            </p:cNvPr>
            <p:cNvGrpSpPr/>
            <p:nvPr/>
          </p:nvGrpSpPr>
          <p:grpSpPr>
            <a:xfrm>
              <a:off x="1855681" y="2731186"/>
              <a:ext cx="2648899" cy="2104626"/>
              <a:chOff x="2942287" y="2736247"/>
              <a:chExt cx="2648899" cy="2104626"/>
            </a:xfrm>
          </p:grpSpPr>
          <p:pic>
            <p:nvPicPr>
              <p:cNvPr id="11" name="Google Shape;1786;gdba768230e_0_392">
                <a:extLst>
                  <a:ext uri="{FF2B5EF4-FFF2-40B4-BE49-F238E27FC236}">
                    <a16:creationId xmlns:a16="http://schemas.microsoft.com/office/drawing/2014/main" id="{16E4CED5-B11E-584F-B79A-4CD086C6C6D4}"/>
                  </a:ext>
                </a:extLst>
              </p:cNvPr>
              <p:cNvPicPr preferRelativeResize="0"/>
              <p:nvPr/>
            </p:nvPicPr>
            <p:blipFill rotWithShape="1">
              <a:blip r:embed="rId4">
                <a:alphaModFix/>
              </a:blip>
              <a:srcRect l="6031" t="23745" r="55154" b="20172"/>
              <a:stretch/>
            </p:blipFill>
            <p:spPr>
              <a:xfrm rot="10800000">
                <a:off x="2942287" y="2736247"/>
                <a:ext cx="2648899" cy="210462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784" name="Google Shape;1784;gdba768230e_0_392"/>
              <p:cNvSpPr txBox="1"/>
              <p:nvPr/>
            </p:nvSpPr>
            <p:spPr>
              <a:xfrm>
                <a:off x="3363436" y="3185206"/>
                <a:ext cx="1806600" cy="1262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latin typeface="Roboto"/>
                    <a:ea typeface="Roboto"/>
                    <a:cs typeface="Roboto"/>
                    <a:sym typeface="Roboto"/>
                  </a:rPr>
                  <a:t>Speak with your supervisor about using open research approaches in your current work</a:t>
                </a:r>
                <a:endParaRPr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780" name="Google Shape;1780;gdba768230e_0_392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en-US" sz="2400" b="1" dirty="0">
                <a:solidFill>
                  <a:srgbClr val="000000"/>
                </a:solidFill>
              </a:rPr>
              <a:t>Use What You Have Learned</a:t>
            </a:r>
            <a:endParaRPr sz="2400" b="1" dirty="0">
              <a:solidFill>
                <a:srgbClr val="000000"/>
              </a:solidFill>
            </a:endParaRPr>
          </a:p>
        </p:txBody>
      </p:sp>
      <p:sp>
        <p:nvSpPr>
          <p:cNvPr id="1781" name="Google Shape;1781;gdba768230e_0_392"/>
          <p:cNvSpPr txBox="1">
            <a:spLocks noGrp="1"/>
          </p:cNvSpPr>
          <p:nvPr>
            <p:ph type="body" idx="1"/>
          </p:nvPr>
        </p:nvSpPr>
        <p:spPr>
          <a:xfrm>
            <a:off x="334100" y="928624"/>
            <a:ext cx="85458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400" dirty="0">
                <a:solidFill>
                  <a:srgbClr val="000000"/>
                </a:solidFill>
              </a:rPr>
              <a:t>Start using open research principles and practices in the research you are conducting or will conduct</a:t>
            </a:r>
            <a:endParaRPr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62EC967-5B39-A14C-93A3-9BA424CDF69C}"/>
              </a:ext>
            </a:extLst>
          </p:cNvPr>
          <p:cNvGrpSpPr/>
          <p:nvPr/>
        </p:nvGrpSpPr>
        <p:grpSpPr>
          <a:xfrm>
            <a:off x="4504580" y="2141403"/>
            <a:ext cx="4009833" cy="3917574"/>
            <a:chOff x="4504580" y="2141403"/>
            <a:chExt cx="4009833" cy="3917574"/>
          </a:xfrm>
        </p:grpSpPr>
        <p:pic>
          <p:nvPicPr>
            <p:cNvPr id="1785" name="Google Shape;1785;gdba768230e_0_39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6294783" y="3048000"/>
              <a:ext cx="2219630" cy="3010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6" name="Google Shape;1786;gdba768230e_0_392"/>
            <p:cNvPicPr preferRelativeResize="0"/>
            <p:nvPr/>
          </p:nvPicPr>
          <p:blipFill rotWithShape="1">
            <a:blip r:embed="rId4">
              <a:alphaModFix/>
            </a:blip>
            <a:srcRect l="6031" t="23745" r="55154" b="20172"/>
            <a:stretch/>
          </p:blipFill>
          <p:spPr>
            <a:xfrm>
              <a:off x="4504580" y="2141403"/>
              <a:ext cx="2863237" cy="236171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7" name="Google Shape;1787;gdba768230e_0_392"/>
            <p:cNvSpPr txBox="1"/>
            <p:nvPr/>
          </p:nvSpPr>
          <p:spPr>
            <a:xfrm>
              <a:off x="4925730" y="2561129"/>
              <a:ext cx="1999403" cy="14772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We know it may not be possible to do it all of the open research practices, but using any of the practices is a great start!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FEC3550-94D3-A64C-B927-8B64BA37F702}"/>
              </a:ext>
            </a:extLst>
          </p:cNvPr>
          <p:cNvGrpSpPr/>
          <p:nvPr/>
        </p:nvGrpSpPr>
        <p:grpSpPr>
          <a:xfrm>
            <a:off x="-33558" y="1084713"/>
            <a:ext cx="8665801" cy="4688574"/>
            <a:chOff x="-33558" y="1084713"/>
            <a:chExt cx="8665801" cy="4688574"/>
          </a:xfrm>
        </p:grpSpPr>
        <p:sp>
          <p:nvSpPr>
            <p:cNvPr id="13" name="Google Shape;1156;gdba768230e_0_146">
              <a:extLst>
                <a:ext uri="{FF2B5EF4-FFF2-40B4-BE49-F238E27FC236}">
                  <a16:creationId xmlns:a16="http://schemas.microsoft.com/office/drawing/2014/main" id="{2AA6DD18-FFC3-A144-A83F-84ED33B410A0}"/>
                </a:ext>
              </a:extLst>
            </p:cNvPr>
            <p:cNvSpPr/>
            <p:nvPr/>
          </p:nvSpPr>
          <p:spPr>
            <a:xfrm>
              <a:off x="511757" y="1084713"/>
              <a:ext cx="8120486" cy="4688574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27930"/>
              </a:schemeClr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99" name="Google Shape;1799;gdba768230e_0_413"/>
            <p:cNvPicPr preferRelativeResize="0"/>
            <p:nvPr/>
          </p:nvPicPr>
          <p:blipFill rotWithShape="1">
            <a:blip r:embed="rId3">
              <a:alphaModFix/>
            </a:blip>
            <a:srcRect b="33761"/>
            <a:stretch/>
          </p:blipFill>
          <p:spPr>
            <a:xfrm flipH="1">
              <a:off x="1625857" y="2953493"/>
              <a:ext cx="3636151" cy="279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0" name="Google Shape;1800;gdba768230e_0_413"/>
            <p:cNvPicPr preferRelativeResize="0"/>
            <p:nvPr/>
          </p:nvPicPr>
          <p:blipFill rotWithShape="1">
            <a:blip r:embed="rId4">
              <a:alphaModFix/>
            </a:blip>
            <a:srcRect b="49184"/>
            <a:stretch/>
          </p:blipFill>
          <p:spPr>
            <a:xfrm>
              <a:off x="-33558" y="2877169"/>
              <a:ext cx="2932176" cy="2886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3" name="Google Shape;1803;gdba768230e_0_413"/>
            <p:cNvPicPr preferRelativeResize="0"/>
            <p:nvPr/>
          </p:nvPicPr>
          <p:blipFill rotWithShape="1">
            <a:blip r:embed="rId5">
              <a:alphaModFix/>
            </a:blip>
            <a:srcRect l="6031" t="23745" r="55154" b="20172"/>
            <a:stretch/>
          </p:blipFill>
          <p:spPr>
            <a:xfrm flipH="1">
              <a:off x="1489275" y="1481719"/>
              <a:ext cx="2648899" cy="2104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4" name="Google Shape;1804;gdba768230e_0_413"/>
            <p:cNvSpPr txBox="1"/>
            <p:nvPr/>
          </p:nvSpPr>
          <p:spPr>
            <a:xfrm>
              <a:off x="1592575" y="2118395"/>
              <a:ext cx="24423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You can set up your own network with fellow students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798" name="Google Shape;1798;gdba768230e_0_413"/>
          <p:cNvSpPr txBox="1">
            <a:spLocks noGrp="1"/>
          </p:cNvSpPr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None/>
            </a:pPr>
            <a:r>
              <a:rPr lang="en-US" sz="2400" b="1" dirty="0">
                <a:solidFill>
                  <a:srgbClr val="000000"/>
                </a:solidFill>
              </a:rPr>
              <a:t>Getting Started with Open Research: Open Science Networks</a:t>
            </a:r>
            <a:endParaRPr sz="2400" b="1" dirty="0">
              <a:solidFill>
                <a:srgbClr val="000000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FEE717-76E1-8747-ABEB-A6B001DCE2A9}"/>
              </a:ext>
            </a:extLst>
          </p:cNvPr>
          <p:cNvGrpSpPr/>
          <p:nvPr/>
        </p:nvGrpSpPr>
        <p:grpSpPr>
          <a:xfrm>
            <a:off x="3732493" y="2918819"/>
            <a:ext cx="3299776" cy="2829349"/>
            <a:chOff x="3732493" y="2918819"/>
            <a:chExt cx="3299776" cy="2829349"/>
          </a:xfrm>
        </p:grpSpPr>
        <p:pic>
          <p:nvPicPr>
            <p:cNvPr id="1802" name="Google Shape;1802;gdba768230e_0_413"/>
            <p:cNvPicPr preferRelativeResize="0"/>
            <p:nvPr/>
          </p:nvPicPr>
          <p:blipFill rotWithShape="1">
            <a:blip r:embed="rId6">
              <a:alphaModFix/>
            </a:blip>
            <a:srcRect b="45459"/>
            <a:stretch/>
          </p:blipFill>
          <p:spPr>
            <a:xfrm flipH="1">
              <a:off x="3732493" y="2918819"/>
              <a:ext cx="3294625" cy="2829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5" name="Google Shape;1805;gdba768230e_0_413"/>
            <p:cNvPicPr preferRelativeResize="0"/>
            <p:nvPr/>
          </p:nvPicPr>
          <p:blipFill rotWithShape="1">
            <a:blip r:embed="rId5">
              <a:alphaModFix/>
            </a:blip>
            <a:srcRect l="6031" t="23745" r="55154" b="20172"/>
            <a:stretch/>
          </p:blipFill>
          <p:spPr>
            <a:xfrm rot="10800000">
              <a:off x="5159496" y="3920248"/>
              <a:ext cx="1872773" cy="1487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6" name="Google Shape;1806;gdba768230e_0_413"/>
            <p:cNvSpPr txBox="1"/>
            <p:nvPr/>
          </p:nvSpPr>
          <p:spPr>
            <a:xfrm>
              <a:off x="5252471" y="4318997"/>
              <a:ext cx="1683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This doesn’t need to be a formal network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EDB076C-BD8E-3140-9A2F-149156DF4D1E}"/>
              </a:ext>
            </a:extLst>
          </p:cNvPr>
          <p:cNvGrpSpPr/>
          <p:nvPr/>
        </p:nvGrpSpPr>
        <p:grpSpPr>
          <a:xfrm>
            <a:off x="5262008" y="1616248"/>
            <a:ext cx="3678395" cy="4131920"/>
            <a:chOff x="5262008" y="1616248"/>
            <a:chExt cx="3678395" cy="4131920"/>
          </a:xfrm>
        </p:grpSpPr>
        <p:pic>
          <p:nvPicPr>
            <p:cNvPr id="1801" name="Google Shape;1801;gdba768230e_0_413"/>
            <p:cNvPicPr preferRelativeResize="0"/>
            <p:nvPr/>
          </p:nvPicPr>
          <p:blipFill rotWithShape="1">
            <a:blip r:embed="rId7">
              <a:alphaModFix/>
            </a:blip>
            <a:srcRect b="46862"/>
            <a:stretch/>
          </p:blipFill>
          <p:spPr>
            <a:xfrm flipH="1">
              <a:off x="6095883" y="2861544"/>
              <a:ext cx="2844520" cy="2886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803;gdba768230e_0_413">
              <a:extLst>
                <a:ext uri="{FF2B5EF4-FFF2-40B4-BE49-F238E27FC236}">
                  <a16:creationId xmlns:a16="http://schemas.microsoft.com/office/drawing/2014/main" id="{AE34F76C-EE11-DF48-8840-BCC047C48B2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6031" t="23745" r="55154" b="20172"/>
            <a:stretch/>
          </p:blipFill>
          <p:spPr>
            <a:xfrm>
              <a:off x="5262008" y="1616248"/>
              <a:ext cx="2392718" cy="20460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8" name="Google Shape;1808;gdba768230e_0_413"/>
            <p:cNvSpPr txBox="1"/>
            <p:nvPr/>
          </p:nvSpPr>
          <p:spPr>
            <a:xfrm>
              <a:off x="5376361" y="2164918"/>
              <a:ext cx="20877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latin typeface="Roboto"/>
                  <a:ea typeface="Roboto"/>
                  <a:cs typeface="Roboto"/>
                  <a:sym typeface="Roboto"/>
                </a:rPr>
                <a:t>It can just be a place to come together and talk about open research</a:t>
              </a: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684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PAPOR TRAIL">
      <a:dk1>
        <a:srgbClr val="252244"/>
      </a:dk1>
      <a:lt1>
        <a:srgbClr val="FFFFFF"/>
      </a:lt1>
      <a:dk2>
        <a:srgbClr val="44546A"/>
      </a:dk2>
      <a:lt2>
        <a:srgbClr val="E7E6E6"/>
      </a:lt2>
      <a:accent1>
        <a:srgbClr val="17B1E7"/>
      </a:accent1>
      <a:accent2>
        <a:srgbClr val="47B27C"/>
      </a:accent2>
      <a:accent3>
        <a:srgbClr val="F6663F"/>
      </a:accent3>
      <a:accent4>
        <a:srgbClr val="FFC000"/>
      </a:accent4>
      <a:accent5>
        <a:srgbClr val="FA7FB1"/>
      </a:accent5>
      <a:accent6>
        <a:srgbClr val="91278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PAPOR TRAIL">
      <a:dk1>
        <a:srgbClr val="252244"/>
      </a:dk1>
      <a:lt1>
        <a:srgbClr val="FFFFFF"/>
      </a:lt1>
      <a:dk2>
        <a:srgbClr val="44546A"/>
      </a:dk2>
      <a:lt2>
        <a:srgbClr val="E7E6E6"/>
      </a:lt2>
      <a:accent1>
        <a:srgbClr val="17B1E7"/>
      </a:accent1>
      <a:accent2>
        <a:srgbClr val="47B27C"/>
      </a:accent2>
      <a:accent3>
        <a:srgbClr val="F6663F"/>
      </a:accent3>
      <a:accent4>
        <a:srgbClr val="FFC000"/>
      </a:accent4>
      <a:accent5>
        <a:srgbClr val="FA7FB1"/>
      </a:accent5>
      <a:accent6>
        <a:srgbClr val="91278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2167</TotalTime>
  <Words>430</Words>
  <Application>Microsoft Macintosh PowerPoint</Application>
  <PresentationFormat>On-screen Show (4:3)</PresentationFormat>
  <Paragraphs>51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Arial</vt:lpstr>
      <vt:lpstr>Roboto</vt:lpstr>
      <vt:lpstr>Roboto Medium</vt:lpstr>
      <vt:lpstr>Office Theme</vt:lpstr>
      <vt:lpstr>4_Office Theme</vt:lpstr>
      <vt:lpstr>PowerPoint Presentation</vt:lpstr>
      <vt:lpstr>PowerPoint Presentation</vt:lpstr>
      <vt:lpstr>Getting Started with Open Research: One Step at a Time</vt:lpstr>
      <vt:lpstr>Learn More: Additional Resources</vt:lpstr>
      <vt:lpstr>Getting Started with Open Research</vt:lpstr>
      <vt:lpstr>Getting Started with Open Research: Additional Modules</vt:lpstr>
      <vt:lpstr>Use What You Have Learned</vt:lpstr>
      <vt:lpstr>Use What You Have Learned</vt:lpstr>
      <vt:lpstr>Getting Started with Open Research: Open Science Networks</vt:lpstr>
      <vt:lpstr>Getting Started with Open Research: Twitter Accounts to Follow</vt:lpstr>
      <vt:lpstr>Getting Started with Open Research: Additional Modules</vt:lpstr>
      <vt:lpstr>Activity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Orlagh O'Brien</dc:creator>
  <cp:lastModifiedBy>Matvienko-Sikar, Karen</cp:lastModifiedBy>
  <cp:revision>253</cp:revision>
  <dcterms:created xsi:type="dcterms:W3CDTF">2021-03-16T17:05:21Z</dcterms:created>
  <dcterms:modified xsi:type="dcterms:W3CDTF">2021-10-20T15:06:19Z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0x010100AA7A9ED9D3E8CD4BAE96912ACCE469BD</vt:lpwstr>
  </property>
</Properties>
</file>